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4" r:id="rId10"/>
    <p:sldId id="272" r:id="rId11"/>
    <p:sldId id="266" r:id="rId12"/>
    <p:sldId id="265" r:id="rId13"/>
    <p:sldId id="267" r:id="rId14"/>
    <p:sldId id="268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uschina.org/content/details3_74776.html" TargetMode="External"/><Relationship Id="rId2" Type="http://schemas.openxmlformats.org/officeDocument/2006/relationships/hyperlink" Target="https://www.konfuzius-institut.at/programme/china-stipendi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mpuschina.org/scholarships/index.html" TargetMode="External"/><Relationship Id="rId4" Type="http://schemas.openxmlformats.org/officeDocument/2006/relationships/hyperlink" Target="http://austria.lxgz.org.cn/austria/lxzg/index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nfuzius-institut.at/programm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ational.univie.ac.at/studierendenmobilitaet/outgoing-students/erasmus-studienaufenthalt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ational.univie.ac.at/student-mobility/outgoing-students/kurzfristige-wissenschaftliche-auslandsstipendien-kw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ational.univie.ac.at/student-mobility/outgoing-students/non-eu-student-exchange-progra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ational.univie.ac.at/studierendenmobilitaet/outgoing-students/non-eu-student-exchange-program/erfahrungsbericht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iwanembassy.org/at_de/index.html" TargetMode="External"/><Relationship Id="rId2" Type="http://schemas.openxmlformats.org/officeDocument/2006/relationships/hyperlink" Target="https://sinologie.univie.ac.at/veranstaltungen/detailansicht/news/ausschreibung-huayu-sprachstipendium-des-bildungsministeriums-der-republik-china-taiwan-fuer-stud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oc-taiwan.org/at_de/cat/28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3600" dirty="0"/>
              <a:t>STUDIEREN IM AUSLAND</a:t>
            </a:r>
            <a:br>
              <a:rPr lang="de-DE" sz="3600" dirty="0"/>
            </a:br>
            <a:br>
              <a:rPr lang="de-DE" sz="3600" dirty="0"/>
            </a:br>
            <a:r>
              <a:rPr lang="de-DE" sz="3600" dirty="0"/>
              <a:t>IM RAHMEN DES BA und MA SINOLOGIE</a:t>
            </a:r>
            <a:br>
              <a:rPr lang="de-DE" sz="3600" dirty="0"/>
            </a:br>
            <a:br>
              <a:rPr lang="de-DE" sz="3600" dirty="0"/>
            </a:br>
            <a:r>
              <a:rPr lang="de-DE" sz="3600" dirty="0"/>
              <a:t>(Oktober 2023)</a:t>
            </a:r>
            <a:endParaRPr lang="de-D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cap="none" dirty="0"/>
              <a:t>H. Christoph Steinhardt</a:t>
            </a:r>
          </a:p>
          <a:p>
            <a:r>
              <a:rPr lang="de-DE" cap="none" dirty="0"/>
              <a:t>hc.steinhardt@univie.ac.at</a:t>
            </a:r>
          </a:p>
        </p:txBody>
      </p:sp>
    </p:spTree>
    <p:extLst>
      <p:ext uri="{BB962C8B-B14F-4D97-AF65-F5344CB8AC3E}">
        <p14:creationId xmlns:p14="http://schemas.microsoft.com/office/powerpoint/2010/main" val="3323898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A8E8-64A8-4018-B076-55034ED69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8689C-FC5B-4408-9C60-B6814697E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1627E3-27B6-4352-B80C-19E80CDE4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671" y="182326"/>
            <a:ext cx="4538765" cy="649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56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kern="1200" cap="all" dirty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Stipendium des </a:t>
            </a:r>
            <a:r>
              <a:rPr lang="de-DE" sz="3600" kern="1200" cap="all" dirty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China </a:t>
            </a:r>
            <a:r>
              <a:rPr lang="de-DE" sz="3600" kern="1200" cap="all" dirty="0" err="1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Scholarship</a:t>
            </a:r>
            <a:r>
              <a:rPr lang="de-DE" sz="3600" kern="1200" cap="all" dirty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1900" dirty="0"/>
              <a:t>Vergeben vom China </a:t>
            </a:r>
            <a:r>
              <a:rPr lang="de-DE" sz="1900" dirty="0" err="1"/>
              <a:t>Scholarship</a:t>
            </a:r>
            <a:r>
              <a:rPr lang="de-DE" sz="1900" dirty="0"/>
              <a:t> Council, Bildungsministerium der VR China</a:t>
            </a:r>
          </a:p>
          <a:p>
            <a:r>
              <a:rPr lang="de-DE" sz="1900" dirty="0"/>
              <a:t>2 Semester (Sprachstudium) an einer chinesischen Universität (Angabe von Präferenzen bzgl. Studienort möglich, bedingte Wahlmöglichkeit)</a:t>
            </a:r>
          </a:p>
          <a:p>
            <a:r>
              <a:rPr lang="de-DE" sz="1900" dirty="0"/>
              <a:t>Erlass von Studiengebühren, Unterbringung im Studentenheim, monatliches Stipendium</a:t>
            </a:r>
          </a:p>
          <a:p>
            <a:r>
              <a:rPr lang="de-DE" sz="1900" dirty="0"/>
              <a:t>Antragseinreichung über Bildungsabteilung der Botschaft der VR China (Wien)</a:t>
            </a:r>
          </a:p>
          <a:p>
            <a:r>
              <a:rPr lang="en-US" sz="1900" dirty="0"/>
              <a:t>Info: </a:t>
            </a:r>
            <a:r>
              <a:rPr lang="en-US" sz="1900" dirty="0" err="1"/>
              <a:t>Konfuzius-Institut</a:t>
            </a:r>
            <a:r>
              <a:rPr lang="en-US" sz="1900" dirty="0"/>
              <a:t> Wien </a:t>
            </a:r>
            <a:r>
              <a:rPr lang="en-US" sz="1900" dirty="0">
                <a:hlinkClick r:id="rId2"/>
              </a:rPr>
              <a:t>https://www.konfuzius-institut.at/programme/china-stipendien/</a:t>
            </a:r>
            <a:r>
              <a:rPr lang="en-US" sz="1900" dirty="0"/>
              <a:t>; </a:t>
            </a:r>
            <a:r>
              <a:rPr lang="en-US" sz="1900" dirty="0">
                <a:hlinkClick r:id="rId3"/>
              </a:rPr>
              <a:t>https://www.campuschina.org/content/details3_74776.html</a:t>
            </a:r>
            <a:r>
              <a:rPr lang="en-US" sz="1900" dirty="0"/>
              <a:t>; </a:t>
            </a:r>
            <a:r>
              <a:rPr lang="en-US" sz="1900" dirty="0">
                <a:hlinkClick r:id="rId4"/>
              </a:rPr>
              <a:t>http://austria.lxgz.org.cn/austria/lxzg/index.html</a:t>
            </a:r>
            <a:r>
              <a:rPr lang="en-US" sz="1900" dirty="0"/>
              <a:t>;  </a:t>
            </a:r>
            <a:r>
              <a:rPr lang="en-US" sz="1900" dirty="0">
                <a:hlinkClick r:id="rId5"/>
              </a:rPr>
              <a:t>https://www.campuschina.org/scholarships/index.html</a:t>
            </a:r>
            <a:r>
              <a:rPr lang="en-US" sz="1900" dirty="0"/>
              <a:t> </a:t>
            </a:r>
          </a:p>
          <a:p>
            <a:r>
              <a:rPr lang="de-AT" sz="1900" dirty="0"/>
              <a:t>Bewerbungsfrist </a:t>
            </a:r>
            <a:r>
              <a:rPr lang="de-DE" sz="1900" dirty="0"/>
              <a:t>entsprechend der Vorjahre wahrscheinlich </a:t>
            </a:r>
            <a:r>
              <a:rPr lang="de-AT" sz="1900" dirty="0"/>
              <a:t>Februar 2024</a:t>
            </a:r>
            <a:endParaRPr lang="en-US" sz="1900" dirty="0"/>
          </a:p>
          <a:p>
            <a:r>
              <a:rPr lang="de-DE" sz="1900" dirty="0"/>
              <a:t>Informationsveranstaltung: noch keine Information</a:t>
            </a:r>
          </a:p>
        </p:txBody>
      </p:sp>
    </p:spTree>
    <p:extLst>
      <p:ext uri="{BB962C8B-B14F-4D97-AF65-F5344CB8AC3E}">
        <p14:creationId xmlns:p14="http://schemas.microsoft.com/office/powerpoint/2010/main" val="490523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de-DE" sz="3600" kern="1200" cap="all" dirty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Konfuzius-Institut Stipendien (</a:t>
            </a:r>
            <a:r>
              <a:rPr lang="de-DE" sz="3600" kern="1200" cap="all" dirty="0" err="1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Ministry</a:t>
            </a:r>
            <a:r>
              <a:rPr lang="de-DE" sz="3600" kern="1200" cap="all" dirty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de-DE" sz="3600" kern="1200" cap="all" dirty="0" err="1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of</a:t>
            </a:r>
            <a:r>
              <a:rPr lang="de-DE" sz="3600" kern="1200" cap="all" dirty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 Education)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de-DE" sz="2700" dirty="0"/>
              <a:t>Vergeben von Zentrale der </a:t>
            </a:r>
            <a:r>
              <a:rPr lang="de-DE" sz="2700" dirty="0" err="1"/>
              <a:t>Konfuziusinstitute</a:t>
            </a:r>
            <a:r>
              <a:rPr lang="de-DE" sz="2700" dirty="0"/>
              <a:t> (</a:t>
            </a:r>
            <a:r>
              <a:rPr lang="de-DE" sz="2700" dirty="0" err="1"/>
              <a:t>Hanban</a:t>
            </a:r>
            <a:r>
              <a:rPr lang="de-DE" sz="2700" dirty="0"/>
              <a:t> </a:t>
            </a:r>
            <a:r>
              <a:rPr lang="zh-CN" altLang="de-DE" sz="2700" dirty="0"/>
              <a:t>汉办</a:t>
            </a:r>
            <a:r>
              <a:rPr lang="de-AT" altLang="zh-CN" sz="2700" dirty="0"/>
              <a:t>, </a:t>
            </a:r>
            <a:r>
              <a:rPr lang="de-AT" altLang="zh-CN" sz="2700" dirty="0" err="1"/>
              <a:t>Ministry</a:t>
            </a:r>
            <a:r>
              <a:rPr lang="de-AT" altLang="zh-CN" sz="2700" dirty="0"/>
              <a:t> </a:t>
            </a:r>
            <a:r>
              <a:rPr lang="de-AT" altLang="zh-CN" sz="2700" dirty="0" err="1"/>
              <a:t>of</a:t>
            </a:r>
            <a:r>
              <a:rPr lang="de-AT" altLang="zh-CN" sz="2700" dirty="0"/>
              <a:t> Education</a:t>
            </a:r>
            <a:r>
              <a:rPr lang="de-DE" altLang="zh-CN" sz="2700" dirty="0"/>
              <a:t>)</a:t>
            </a:r>
          </a:p>
          <a:p>
            <a:pPr>
              <a:lnSpc>
                <a:spcPct val="140000"/>
              </a:lnSpc>
            </a:pPr>
            <a:r>
              <a:rPr lang="de-DE" sz="2700" dirty="0"/>
              <a:t>Mehrere Programme für Semester-, Jahres und </a:t>
            </a:r>
            <a:r>
              <a:rPr lang="de-DE" sz="2700" dirty="0" err="1"/>
              <a:t>Studiumsstipendien</a:t>
            </a:r>
            <a:endParaRPr lang="de-DE" sz="2700" dirty="0"/>
          </a:p>
          <a:p>
            <a:pPr>
              <a:lnSpc>
                <a:spcPct val="140000"/>
              </a:lnSpc>
            </a:pPr>
            <a:r>
              <a:rPr lang="de-DE" sz="2700" dirty="0"/>
              <a:t>Erlass Studiengebühren, Unterbringung am Campus, monatlicher Lebenskostenzuschuss</a:t>
            </a:r>
          </a:p>
          <a:p>
            <a:pPr>
              <a:lnSpc>
                <a:spcPct val="140000"/>
              </a:lnSpc>
            </a:pPr>
            <a:r>
              <a:rPr lang="de-DE" sz="2700" dirty="0"/>
              <a:t>Informationen zu Voraussetzungen (z.B. HSK-Stufe/Punktezahl) und Abläufe (Bewerbung/Fristen, Vergabe) auf KI-Homepage: </a:t>
            </a:r>
            <a:r>
              <a:rPr lang="de-DE" sz="2700" dirty="0">
                <a:hlinkClick r:id="rId2"/>
              </a:rPr>
              <a:t>https://www.konfuzius-institut.at/programme</a:t>
            </a:r>
            <a:r>
              <a:rPr lang="de-DE" sz="2700" dirty="0"/>
              <a:t> </a:t>
            </a:r>
          </a:p>
          <a:p>
            <a:pPr>
              <a:lnSpc>
                <a:spcPct val="140000"/>
              </a:lnSpc>
            </a:pPr>
            <a:r>
              <a:rPr lang="de-DE" sz="2700" dirty="0"/>
              <a:t>Informationsveranstaltung: noch keine Information</a:t>
            </a:r>
          </a:p>
        </p:txBody>
      </p:sp>
    </p:spTree>
    <p:extLst>
      <p:ext uri="{BB962C8B-B14F-4D97-AF65-F5344CB8AC3E}">
        <p14:creationId xmlns:p14="http://schemas.microsoft.com/office/powerpoint/2010/main" val="348796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ERASMUS+Sinologiestudium</a:t>
            </a:r>
            <a:r>
              <a:rPr lang="de-DE" dirty="0"/>
              <a:t> an einer europäischen Partneruniversität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Erasmus-Studienplätze Sinologie: </a:t>
            </a:r>
          </a:p>
          <a:p>
            <a:pPr lvl="1"/>
            <a:r>
              <a:rPr lang="de-DE" dirty="0"/>
              <a:t>Universität Leiden, Niederlande (1 x 1 Semester)</a:t>
            </a:r>
          </a:p>
          <a:p>
            <a:pPr lvl="1"/>
            <a:r>
              <a:rPr lang="de-DE" dirty="0"/>
              <a:t>Universität </a:t>
            </a:r>
            <a:r>
              <a:rPr lang="de-DE" dirty="0" err="1"/>
              <a:t>Ca‘Foscari</a:t>
            </a:r>
            <a:r>
              <a:rPr lang="de-DE" dirty="0"/>
              <a:t> Venedig, Italien (1 x 2 Semester)</a:t>
            </a:r>
          </a:p>
          <a:p>
            <a:pPr lvl="1"/>
            <a:r>
              <a:rPr lang="nn-NO" dirty="0"/>
              <a:t>Universität Turku, Finland (2 x 1 Semester)</a:t>
            </a:r>
          </a:p>
          <a:p>
            <a:r>
              <a:rPr lang="de-DE" dirty="0"/>
              <a:t>Erlass Studiengebühren, Erasmus+ Zuschuss </a:t>
            </a:r>
          </a:p>
          <a:p>
            <a:r>
              <a:rPr lang="de-DE" dirty="0"/>
              <a:t>Voraussetzungen: 3. Sem. (BA); Sprachkenntnisse; 30 ECTS pro Semester, Anerkennungsmöglichkeit 3 ECTS/Aufenthaltsmonat (SPL) / (MA) Bestätigung der Sinnhaftigkeit des Erasmusaufenthalts (</a:t>
            </a:r>
            <a:r>
              <a:rPr lang="de-DE" dirty="0" err="1"/>
              <a:t>BetreuerIn</a:t>
            </a:r>
            <a:r>
              <a:rPr lang="de-DE" dirty="0"/>
              <a:t> der Masterarbeit, SPL)</a:t>
            </a:r>
          </a:p>
          <a:p>
            <a:r>
              <a:rPr lang="de-AT" dirty="0"/>
              <a:t>Hauptvergabephase 1</a:t>
            </a:r>
            <a:r>
              <a:rPr lang="de-DE" dirty="0"/>
              <a:t>5. März 2024, Restplätze 15. Okt. 2024</a:t>
            </a:r>
          </a:p>
          <a:p>
            <a:r>
              <a:rPr lang="de-DE" dirty="0"/>
              <a:t>Info: </a:t>
            </a:r>
            <a:r>
              <a:rPr lang="de-DE" dirty="0">
                <a:hlinkClick r:id="rId2"/>
              </a:rPr>
              <a:t>https://international.univie.ac.at/studierendenmobilitaet/outgoing-students/erasmus-studienaufenthalte/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773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Kurzfristige wissenschaftliche Auslandsstipendien (KWA)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99359"/>
          </a:xfrm>
        </p:spPr>
        <p:txBody>
          <a:bodyPr>
            <a:normAutofit fontScale="85000" lnSpcReduction="10000"/>
          </a:bodyPr>
          <a:lstStyle/>
          <a:p>
            <a:r>
              <a:rPr lang="de-DE" dirty="0"/>
              <a:t>Förderung eines Forschungsaufenthalts im Master-oder </a:t>
            </a:r>
            <a:r>
              <a:rPr lang="de-DE" dirty="0" err="1"/>
              <a:t>Doktoratsstudium</a:t>
            </a:r>
            <a:r>
              <a:rPr lang="de-DE" dirty="0"/>
              <a:t> 2 Wochen – 3 Monate für:</a:t>
            </a:r>
          </a:p>
          <a:p>
            <a:pPr lvl="1"/>
            <a:r>
              <a:rPr lang="de-DE" dirty="0"/>
              <a:t>Recherchetätigkeit</a:t>
            </a:r>
          </a:p>
          <a:p>
            <a:pPr lvl="1"/>
            <a:r>
              <a:rPr lang="de-DE" dirty="0"/>
              <a:t>Erwerb von Zusatzqualifikation im Zusammenhang mit MA-Arbeit/Dissertation</a:t>
            </a:r>
          </a:p>
          <a:p>
            <a:r>
              <a:rPr lang="de-DE" dirty="0"/>
              <a:t>Voraussetzungen: weniger als 4 J. nach BA-Abschluss; guter Studienerfolg; Thema MA-Arbeit/Dissertation angemeldet und genehmigt; Befürwortung Betreuer/in; Zusage einer für Forschungsarbeit/Zusatzqualifikation geeigneten Institution im Ausland</a:t>
            </a:r>
          </a:p>
          <a:p>
            <a:pPr marL="228600" lvl="1">
              <a:spcBef>
                <a:spcPts val="1000"/>
              </a:spcBef>
            </a:pPr>
            <a:r>
              <a:rPr lang="de-DE" sz="2400" dirty="0"/>
              <a:t>Beantragung/Bewerbung über International Office Uni Wien zu drei Terminen pro Jahr</a:t>
            </a:r>
          </a:p>
          <a:p>
            <a:pPr marL="228600" lvl="1">
              <a:spcBef>
                <a:spcPts val="1000"/>
              </a:spcBef>
            </a:pPr>
            <a:r>
              <a:rPr lang="de-DE" sz="2400" dirty="0"/>
              <a:t>Info: </a:t>
            </a:r>
            <a:r>
              <a:rPr lang="de-DE" sz="2400" dirty="0">
                <a:hlinkClick r:id="rId2"/>
              </a:rPr>
              <a:t>https://international.univie.ac.at/student-mobility/outgoing-students/kurzfristige-wissenschaftliche-auslandsstipendien-kwa/</a:t>
            </a:r>
            <a:r>
              <a:rPr lang="de-DE" sz="2400" dirty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208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F14F1-39C8-A57B-915F-35746657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Anerkennung von Lehrveranstaltungen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D6773F-FCA8-5EDB-A8FD-1684280A7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8300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Inhalt, Umfang (ECTS bzw. SWS) und Leistungsnachweise vergleichbar mit entsprechenden LVs in ihrem Programm</a:t>
            </a:r>
          </a:p>
          <a:p>
            <a:pPr lvl="1"/>
            <a:r>
              <a:rPr lang="de-DE" dirty="0"/>
              <a:t>Am wenigsten problematisch: </a:t>
            </a:r>
          </a:p>
          <a:p>
            <a:pPr lvl="2"/>
            <a:r>
              <a:rPr lang="de-DE" dirty="0"/>
              <a:t>Sinologie International (ca. 8 SWS im Ausland für 15 ECTS)</a:t>
            </a:r>
          </a:p>
          <a:p>
            <a:pPr lvl="2"/>
            <a:r>
              <a:rPr lang="de-DE" dirty="0"/>
              <a:t>Sprachlehrveranstaltungen (außer Spezialkursen wie klassisches Chin., Übersetzungspraktikum)</a:t>
            </a:r>
          </a:p>
          <a:p>
            <a:pPr marL="228600" lvl="2">
              <a:spcBef>
                <a:spcPts val="1000"/>
              </a:spcBef>
            </a:pPr>
            <a:r>
              <a:rPr lang="de-DE" sz="2400" dirty="0"/>
              <a:t>Für Non-EU und Erasmus müssen sie </a:t>
            </a:r>
            <a:r>
              <a:rPr lang="de-DE" sz="2400" u="sng" dirty="0"/>
              <a:t>vor Abreise</a:t>
            </a:r>
            <a:r>
              <a:rPr lang="de-DE" sz="2400" dirty="0"/>
              <a:t> zu anerkennende Kurse unterschreiben lassen</a:t>
            </a:r>
          </a:p>
          <a:p>
            <a:pPr marL="228600" lvl="2">
              <a:spcBef>
                <a:spcPts val="1000"/>
              </a:spcBef>
            </a:pPr>
            <a:r>
              <a:rPr lang="de-DE" sz="2400" dirty="0"/>
              <a:t>Vorprüfung durch Mobility Koordinator</a:t>
            </a:r>
          </a:p>
          <a:p>
            <a:pPr lvl="1"/>
            <a:r>
              <a:rPr lang="de-DE" sz="2100" dirty="0"/>
              <a:t>Bitte in übersichtlich in Tabellenform Information über Inhalt, Umfang und Leistungsnachweise der zu anerkennenden Kurse und der Äquivalente an der Universität Wien einreichen</a:t>
            </a:r>
          </a:p>
          <a:p>
            <a:pPr marL="228600" lvl="2">
              <a:spcBef>
                <a:spcPts val="1000"/>
              </a:spcBef>
            </a:pPr>
            <a:r>
              <a:rPr lang="de-DE" sz="2400" dirty="0"/>
              <a:t>Finale Unterschrift von SPL</a:t>
            </a:r>
          </a:p>
          <a:p>
            <a:pPr marL="228600" lvl="2">
              <a:spcBef>
                <a:spcPts val="1000"/>
              </a:spcBef>
            </a:pPr>
            <a:endParaRPr lang="de-DE" sz="2400" dirty="0"/>
          </a:p>
          <a:p>
            <a:pPr lvl="2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28789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Informationen ohne Gewähr</a:t>
            </a:r>
          </a:p>
          <a:p>
            <a:r>
              <a:rPr lang="de-AT" dirty="0"/>
              <a:t>Bitte überprüfen sie insbesondere die Fristen und Bewerbungs-Voraussetzungen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569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Warum?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Festigung, Ausbau, Perfektionieren von Sprachkompetenz</a:t>
            </a:r>
          </a:p>
          <a:p>
            <a:r>
              <a:rPr lang="de-DE" dirty="0"/>
              <a:t>Kontextualisierung des Studienwissens</a:t>
            </a:r>
          </a:p>
          <a:p>
            <a:r>
              <a:rPr lang="de-DE" dirty="0"/>
              <a:t>Persönlichkeitsbildung durch Problemlösung </a:t>
            </a:r>
            <a:r>
              <a:rPr lang="de-DE"/>
              <a:t>in fremder </a:t>
            </a:r>
            <a:r>
              <a:rPr lang="de-DE" dirty="0"/>
              <a:t>Umgebung, Verarbeitung von kulturellen Unterschieden, etc. </a:t>
            </a:r>
          </a:p>
          <a:p>
            <a:r>
              <a:rPr lang="de-DE" dirty="0"/>
              <a:t>Vorbereitung einer Abschlussarbeit</a:t>
            </a:r>
          </a:p>
        </p:txBody>
      </p:sp>
    </p:spTree>
    <p:extLst>
      <p:ext uri="{BB962C8B-B14F-4D97-AF65-F5344CB8AC3E}">
        <p14:creationId xmlns:p14="http://schemas.microsoft.com/office/powerpoint/2010/main" val="293921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Grundsatzfragen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Zeitpunkt des Auslandsaufenthalts im Studienverlauf</a:t>
            </a:r>
          </a:p>
          <a:p>
            <a:r>
              <a:rPr lang="de-DE" dirty="0"/>
              <a:t>Dauer des geplanten Auslandsaufenthalts (Semester/Jahr)</a:t>
            </a:r>
          </a:p>
          <a:p>
            <a:r>
              <a:rPr lang="de-DE" dirty="0"/>
              <a:t>Zielsetzung (Sprache/inhaltliche Vertiefung in Fachbereich)</a:t>
            </a:r>
          </a:p>
          <a:p>
            <a:r>
              <a:rPr lang="de-DE" dirty="0"/>
              <a:t>Wahl des Landes/Region/Stadt/Universität an der sie studieren möchte</a:t>
            </a:r>
          </a:p>
          <a:p>
            <a:r>
              <a:rPr lang="de-DE" dirty="0"/>
              <a:t>Wahl des Stipendienprogramms (Teilnahmevoraussetzungen, Ausrichtung, Ausstattung/Möglichkeiten/Fristen...)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9683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Kommunikation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Absprache der Anerkennungsmöglichkeiten von im Ausland absolvierten LVs im Rahmen des Studiums an der Universität Wien mit der SPL Sinologie </a:t>
            </a:r>
            <a:r>
              <a:rPr lang="de-DE" u="sng" dirty="0"/>
              <a:t>vor</a:t>
            </a:r>
            <a:r>
              <a:rPr lang="de-DE" dirty="0"/>
              <a:t> dem Auslandsaufenthalt</a:t>
            </a:r>
          </a:p>
          <a:p>
            <a:r>
              <a:rPr lang="de-DE" dirty="0"/>
              <a:t>Rechtzeitige Kontaktaufnahme bzgl. Empfehlungsschreiben</a:t>
            </a:r>
          </a:p>
          <a:p>
            <a:r>
              <a:rPr lang="de-DE" dirty="0"/>
              <a:t>Mitteilung des Studienortes an SPL Sinologie und Mobilitätskoordinator/in nach Erhalt des Stipendiums (spätestens bei Ankunft am Studienort)</a:t>
            </a:r>
          </a:p>
          <a:p>
            <a:r>
              <a:rPr lang="de-DE" dirty="0"/>
              <a:t>Mitteilung/Fragen bzgl. Änderung/Besuch von LVs im Ausland an SPL Sinologie zeitnahe während des Aufenthalts</a:t>
            </a:r>
          </a:p>
          <a:p>
            <a:r>
              <a:rPr lang="de-DE" dirty="0"/>
              <a:t>Einreichen der im Ausland erworbenen Zeugnisse zeitnahe nach Rückkehr</a:t>
            </a:r>
          </a:p>
          <a:p>
            <a:r>
              <a:rPr lang="de-DE" dirty="0"/>
              <a:t>Weitergabe von Informationen an interessierte Studierende/Institut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907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Wege zum Stipendium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Studium im chinesisch-sprachigen Ausland:</a:t>
            </a:r>
          </a:p>
          <a:p>
            <a:pPr lvl="1"/>
            <a:r>
              <a:rPr lang="de-DE" dirty="0"/>
              <a:t>Stipendien der Universität Wien: Non-EU Exchange </a:t>
            </a:r>
            <a:r>
              <a:rPr lang="de-DE" dirty="0" err="1"/>
              <a:t>Program</a:t>
            </a:r>
            <a:endParaRPr lang="de-DE" dirty="0"/>
          </a:p>
          <a:p>
            <a:pPr lvl="1"/>
            <a:r>
              <a:rPr lang="de-DE" dirty="0"/>
              <a:t>Stipendien des taiwanesischen Bildungsministerium</a:t>
            </a:r>
          </a:p>
          <a:p>
            <a:pPr lvl="1"/>
            <a:r>
              <a:rPr lang="en-US" dirty="0"/>
              <a:t>Stipendium des </a:t>
            </a:r>
            <a:r>
              <a:rPr lang="de-DE" dirty="0"/>
              <a:t>China </a:t>
            </a:r>
            <a:r>
              <a:rPr lang="de-DE" dirty="0" err="1"/>
              <a:t>Scholarship</a:t>
            </a:r>
            <a:r>
              <a:rPr lang="de-DE" dirty="0"/>
              <a:t> Council (</a:t>
            </a:r>
            <a:r>
              <a:rPr lang="de-DE" dirty="0" err="1"/>
              <a:t>Ministry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Education)</a:t>
            </a:r>
          </a:p>
          <a:p>
            <a:pPr lvl="1"/>
            <a:r>
              <a:rPr lang="de-DE" dirty="0"/>
              <a:t>Konfuzius-Institut Stipendien (</a:t>
            </a:r>
            <a:r>
              <a:rPr lang="de-DE" dirty="0" err="1"/>
              <a:t>Ministry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Education)</a:t>
            </a:r>
          </a:p>
          <a:p>
            <a:r>
              <a:rPr lang="de-DE" dirty="0"/>
              <a:t>Sinologie-Studium im </a:t>
            </a:r>
            <a:r>
              <a:rPr lang="de-DE" dirty="0" err="1"/>
              <a:t>europ</a:t>
            </a:r>
            <a:r>
              <a:rPr lang="de-AT" dirty="0" err="1"/>
              <a:t>äischen</a:t>
            </a:r>
            <a:r>
              <a:rPr lang="de-DE" dirty="0"/>
              <a:t> Ausland:</a:t>
            </a:r>
          </a:p>
          <a:p>
            <a:pPr lvl="1"/>
            <a:r>
              <a:rPr lang="de-AT" dirty="0"/>
              <a:t>Erasmus</a:t>
            </a:r>
            <a:endParaRPr lang="de-DE" dirty="0"/>
          </a:p>
          <a:p>
            <a:r>
              <a:rPr lang="de-DE" dirty="0"/>
              <a:t>Forschungsaufenthalte (MA/Doktorat)</a:t>
            </a:r>
          </a:p>
          <a:p>
            <a:pPr lvl="1"/>
            <a:r>
              <a:rPr lang="de-DE" dirty="0"/>
              <a:t>Kurzfristige wissenschaftliche Auslandsstipendien (KWA)</a:t>
            </a:r>
          </a:p>
          <a:p>
            <a:pPr marL="0" indent="0">
              <a:buNone/>
            </a:pPr>
            <a:endParaRPr lang="de-DE" dirty="0"/>
          </a:p>
          <a:p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59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br>
              <a:rPr lang="de-DE" sz="3600" kern="1200" cap="all" dirty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de-DE" sz="4000" kern="1200" cap="all" dirty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Non-EU Exchange </a:t>
            </a:r>
            <a:r>
              <a:rPr lang="de-DE" sz="4000" kern="1200" cap="all" dirty="0" err="1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Program</a:t>
            </a:r>
            <a:br>
              <a:rPr lang="de-DE" sz="4000" kern="1200" cap="all" dirty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de-DE" sz="4000" kern="1200" cap="all" dirty="0">
              <a:solidFill>
                <a:schemeClr val="tx1"/>
              </a:solidFill>
              <a:effectLst>
                <a:outerShdw blurRad="177800" dist="38100" dir="2700000" algn="tl">
                  <a:srgbClr val="000000">
                    <a:alpha val="24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/>
              <a:t>Studierende der Universität Wien an Partneruniversitäten (weltweit)</a:t>
            </a:r>
          </a:p>
          <a:p>
            <a:pPr marL="228600" lvl="1">
              <a:spcBef>
                <a:spcPts val="1000"/>
              </a:spcBef>
            </a:pPr>
            <a:r>
              <a:rPr lang="de-DE" dirty="0"/>
              <a:t>Kriterien: mind. 2 erfolgreich absolvierte Semester (BA), Sprachkenntnisse, bisheriges Studium, Motivationsschreiben, Interview (Mitte Dezember)</a:t>
            </a:r>
          </a:p>
          <a:p>
            <a:pPr marL="228600" lvl="1">
              <a:spcBef>
                <a:spcPts val="1000"/>
              </a:spcBef>
            </a:pPr>
            <a:r>
              <a:rPr lang="de-AT" dirty="0"/>
              <a:t>Frist für 2024/25: </a:t>
            </a:r>
            <a:r>
              <a:rPr lang="de-AT" u="sng" dirty="0"/>
              <a:t>15.10.2023</a:t>
            </a:r>
            <a:endParaRPr lang="de-AT" dirty="0"/>
          </a:p>
          <a:p>
            <a:pPr marL="228600" lvl="1">
              <a:spcBef>
                <a:spcPts val="1000"/>
              </a:spcBef>
            </a:pPr>
            <a:r>
              <a:rPr lang="de-AT" dirty="0"/>
              <a:t>Keine Empfehlungsschreiben</a:t>
            </a:r>
          </a:p>
          <a:p>
            <a:pPr marL="228600" lvl="1">
              <a:spcBef>
                <a:spcPts val="1000"/>
              </a:spcBef>
            </a:pPr>
            <a:r>
              <a:rPr lang="de-DE" dirty="0"/>
              <a:t>Stipendium: 250-500 € monatlich plus Reisekostenzuschuss (200-600 €)</a:t>
            </a:r>
          </a:p>
          <a:p>
            <a:pPr marL="228600" lvl="1">
              <a:spcBef>
                <a:spcPts val="1000"/>
              </a:spcBef>
            </a:pPr>
            <a:r>
              <a:rPr lang="de-DE" dirty="0"/>
              <a:t>Ohne Stipendium, aber Befreiung von Studiengebühren</a:t>
            </a:r>
          </a:p>
          <a:p>
            <a:pPr marL="228600" lvl="1">
              <a:spcBef>
                <a:spcPts val="1000"/>
              </a:spcBef>
            </a:pPr>
            <a:r>
              <a:rPr lang="de-DE" dirty="0"/>
              <a:t>Nähere Auskünfte: </a:t>
            </a:r>
            <a:r>
              <a:rPr lang="de-DE" dirty="0">
                <a:hlinkClick r:id="rId2"/>
              </a:rPr>
              <a:t>https://international.univie.ac.at/student-mobility/outgoing-students/non-eu-student-exchange-program/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935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Non-EU Exchange </a:t>
            </a:r>
            <a:r>
              <a:rPr lang="de-DE" dirty="0" err="1"/>
              <a:t>Program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de-DE" dirty="0"/>
              <a:t>Partner im chinesisch-sprachigen Raum:</a:t>
            </a:r>
          </a:p>
          <a:p>
            <a:pPr lvl="1">
              <a:lnSpc>
                <a:spcPct val="100000"/>
              </a:lnSpc>
            </a:pPr>
            <a:r>
              <a:rPr lang="de-DE" sz="1900" dirty="0" err="1"/>
              <a:t>Renmin</a:t>
            </a:r>
            <a:r>
              <a:rPr lang="de-DE" sz="1900" dirty="0"/>
              <a:t> University &amp; University </a:t>
            </a:r>
            <a:r>
              <a:rPr lang="de-DE" sz="1900" dirty="0" err="1"/>
              <a:t>of</a:t>
            </a:r>
            <a:r>
              <a:rPr lang="de-DE" sz="1900" dirty="0"/>
              <a:t> Political Science </a:t>
            </a:r>
            <a:r>
              <a:rPr lang="de-DE" sz="1900" dirty="0" err="1"/>
              <a:t>and</a:t>
            </a:r>
            <a:r>
              <a:rPr lang="de-DE" sz="1900" dirty="0"/>
              <a:t> Law (Peking), </a:t>
            </a:r>
            <a:r>
              <a:rPr lang="de-DE" sz="1900" dirty="0" err="1"/>
              <a:t>Nankai</a:t>
            </a:r>
            <a:r>
              <a:rPr lang="de-DE" sz="1900" dirty="0"/>
              <a:t> University (Tianjin), </a:t>
            </a:r>
            <a:r>
              <a:rPr lang="de-DE" sz="1900" dirty="0" err="1"/>
              <a:t>Fudan</a:t>
            </a:r>
            <a:r>
              <a:rPr lang="de-DE" sz="1900" dirty="0"/>
              <a:t> University (Shanghai)</a:t>
            </a:r>
          </a:p>
          <a:p>
            <a:pPr lvl="1">
              <a:lnSpc>
                <a:spcPct val="100000"/>
              </a:lnSpc>
            </a:pPr>
            <a:r>
              <a:rPr lang="en-US" sz="1900" dirty="0"/>
              <a:t>Chinese University of HK, City University HK</a:t>
            </a:r>
          </a:p>
          <a:p>
            <a:pPr lvl="1">
              <a:lnSpc>
                <a:spcPct val="100000"/>
              </a:lnSpc>
            </a:pPr>
            <a:r>
              <a:rPr lang="de-DE" sz="1900" dirty="0"/>
              <a:t>National Taiwan University &amp; </a:t>
            </a:r>
            <a:r>
              <a:rPr lang="de-DE" sz="1900" dirty="0" err="1"/>
              <a:t>Chengchi</a:t>
            </a:r>
            <a:r>
              <a:rPr lang="de-DE" sz="1900" dirty="0"/>
              <a:t> University (Taipei), </a:t>
            </a:r>
            <a:r>
              <a:rPr lang="de-DE" sz="1900" dirty="0" err="1"/>
              <a:t>ChiaoTung</a:t>
            </a:r>
            <a:r>
              <a:rPr lang="de-DE" sz="1900" dirty="0"/>
              <a:t> University (</a:t>
            </a:r>
            <a:r>
              <a:rPr lang="de-DE" sz="1900" dirty="0" err="1"/>
              <a:t>Hsinchu</a:t>
            </a:r>
            <a:r>
              <a:rPr lang="de-DE" sz="1900" dirty="0"/>
              <a:t>)</a:t>
            </a:r>
          </a:p>
          <a:p>
            <a:pPr lvl="1">
              <a:lnSpc>
                <a:spcPct val="100000"/>
              </a:lnSpc>
            </a:pPr>
            <a:r>
              <a:rPr lang="de-DE" sz="1900" dirty="0" err="1"/>
              <a:t>Singapore</a:t>
            </a:r>
            <a:r>
              <a:rPr lang="de-DE" sz="1900" dirty="0"/>
              <a:t> Management University</a:t>
            </a:r>
          </a:p>
          <a:p>
            <a:pPr lvl="1">
              <a:lnSpc>
                <a:spcPct val="100000"/>
              </a:lnSpc>
            </a:pPr>
            <a:endParaRPr lang="de-DE" sz="1900" dirty="0"/>
          </a:p>
          <a:p>
            <a:pPr marL="228600" lvl="1">
              <a:spcBef>
                <a:spcPts val="1000"/>
              </a:spcBef>
            </a:pPr>
            <a:r>
              <a:rPr lang="de-AT" dirty="0"/>
              <a:t>Erfahrungsberichte</a:t>
            </a:r>
          </a:p>
          <a:p>
            <a:pPr lvl="1">
              <a:lnSpc>
                <a:spcPct val="100000"/>
              </a:lnSpc>
            </a:pPr>
            <a:r>
              <a:rPr lang="de-AT" sz="1900" dirty="0">
                <a:hlinkClick r:id="rId2"/>
              </a:rPr>
              <a:t>https://international.univie.ac.at/studierendenmobilitaet/outgoing-students/non-eu-student-exchange-program/erfahrungsberichte/</a:t>
            </a:r>
            <a:r>
              <a:rPr lang="de-AT" sz="1900" dirty="0"/>
              <a:t> </a:t>
            </a: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369072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Bewerbung für das NON-EU Programm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effectLst/>
              </a:rPr>
              <a:t>Wenn sie ihre Bewerbung zusammen stellen</a:t>
            </a:r>
          </a:p>
          <a:p>
            <a:pPr lvl="1"/>
            <a:r>
              <a:rPr lang="de-DE" dirty="0">
                <a:effectLst/>
              </a:rPr>
              <a:t>Was wollen sie mit dem Auslandsstudium erreichen (Studium, Karriere)? </a:t>
            </a:r>
          </a:p>
          <a:p>
            <a:pPr lvl="1"/>
            <a:r>
              <a:rPr lang="de-AT" dirty="0">
                <a:effectLst/>
              </a:rPr>
              <a:t>Wie kann das Auslandsstudium ihr Studium in Wien bereichern?</a:t>
            </a:r>
          </a:p>
          <a:p>
            <a:pPr lvl="1"/>
            <a:r>
              <a:rPr lang="de-AT" dirty="0">
                <a:effectLst/>
              </a:rPr>
              <a:t>Können sie dort Kurse belegen, die sie sich hier anerkennen lassen können? </a:t>
            </a:r>
          </a:p>
          <a:p>
            <a:pPr lvl="1"/>
            <a:r>
              <a:rPr lang="de-DE" dirty="0">
                <a:effectLst/>
              </a:rPr>
              <a:t>Gibt es erklärungsbedürftige Dinge in ihrem Studienverlauf, Dauer oder ihren Noten?</a:t>
            </a:r>
          </a:p>
          <a:p>
            <a:pPr lvl="1"/>
            <a:r>
              <a:rPr lang="de-AT" dirty="0">
                <a:effectLst/>
              </a:rPr>
              <a:t>Können sie zu allem, was in ihrer Bewerbung steht, drei Sätze formulieren?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1025" name="DefaultOcx">
            <a:extLst>
              <a:ext uri="{FF2B5EF4-FFF2-40B4-BE49-F238E27FC236}">
                <a16:creationId xmlns:a16="http://schemas.microsoft.com/office/drawing/2014/main" id="{E732E4CA-A9C2-4D68-9289-C08FE48A08B6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74638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Option1">
            <a:extLst>
              <a:ext uri="{FF2B5EF4-FFF2-40B4-BE49-F238E27FC236}">
                <a16:creationId xmlns:a16="http://schemas.microsoft.com/office/drawing/2014/main" id="{FF4FD136-BC78-47A0-B6B9-A7489507DA99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74638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Option2">
            <a:extLst>
              <a:ext uri="{FF2B5EF4-FFF2-40B4-BE49-F238E27FC236}">
                <a16:creationId xmlns:a16="http://schemas.microsoft.com/office/drawing/2014/main" id="{EC88F260-5EC4-4E8C-A6A1-1DA84CF77ECA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74638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de-DE" sz="3600" kern="1200" cap="all" dirty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Stipendien des taiwanesischen Bildungsministerium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Taiwan-Stipendium (ordentliches Studium, BA, MA, </a:t>
            </a:r>
            <a:r>
              <a:rPr lang="de-DE" dirty="0" err="1"/>
              <a:t>PhD</a:t>
            </a:r>
            <a:r>
              <a:rPr lang="de-DE" dirty="0"/>
              <a:t>, an einer taiwanesischen Universität, bis zu 5 Jahre Förderung)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err="1"/>
              <a:t>Huayu</a:t>
            </a:r>
            <a:r>
              <a:rPr lang="de-DE" dirty="0"/>
              <a:t>-Stipendium (Sprachstudium 1 Jahr od. 1Sem., monatliches Stipendium)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err="1"/>
              <a:t>Huayu</a:t>
            </a:r>
            <a:r>
              <a:rPr lang="de-DE" dirty="0"/>
              <a:t>-Stipendium Sinologie (Sprachstudium 1 Jahr od. 1Sem., monatliches Stipendium)</a:t>
            </a:r>
          </a:p>
          <a:p>
            <a:pPr marL="457200" lvl="1" indent="0">
              <a:buNone/>
            </a:pPr>
            <a:r>
              <a:rPr lang="de-DE" dirty="0">
                <a:hlinkClick r:id="rId2"/>
              </a:rPr>
              <a:t>https://sinologie.univie.ac.at/veranstaltungen/detailansicht/news/ausschreibung-huayu-sprachstipendium-des-bildungsministeriums-der-republik-china-taiwan-fuer-studi/</a:t>
            </a:r>
            <a:r>
              <a:rPr lang="de-DE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Förderung für Sommersprachkurse an taiwanesischen Universitäten</a:t>
            </a:r>
          </a:p>
          <a:p>
            <a:r>
              <a:rPr lang="de-DE" dirty="0"/>
              <a:t>Bewerbungseinreichung über </a:t>
            </a:r>
            <a:r>
              <a:rPr lang="de-DE" dirty="0">
                <a:hlinkClick r:id="rId3"/>
              </a:rPr>
              <a:t>Bildungsabteilung Taipei Wirtschafts-und Kulturbüro</a:t>
            </a:r>
            <a:endParaRPr lang="de-DE" dirty="0"/>
          </a:p>
          <a:p>
            <a:r>
              <a:rPr lang="de-DE" sz="2500" dirty="0"/>
              <a:t>Info: </a:t>
            </a:r>
            <a:r>
              <a:rPr lang="de-DE" dirty="0">
                <a:hlinkClick r:id="rId4"/>
              </a:rPr>
              <a:t>https://www.roc-taiwan.org/at_de/cat/28.html</a:t>
            </a:r>
            <a:r>
              <a:rPr lang="de-DE" dirty="0"/>
              <a:t> </a:t>
            </a:r>
          </a:p>
          <a:p>
            <a:r>
              <a:rPr lang="de-AT" dirty="0"/>
              <a:t>Bewerbungsfristen </a:t>
            </a:r>
            <a:r>
              <a:rPr lang="de-DE" sz="2400" dirty="0"/>
              <a:t>entsprechend der Vorjahre wahrscheinlich</a:t>
            </a:r>
            <a:r>
              <a:rPr lang="de-DE" dirty="0"/>
              <a:t> </a:t>
            </a:r>
            <a:r>
              <a:rPr lang="de-AT" dirty="0"/>
              <a:t>April 2024</a:t>
            </a:r>
            <a:endParaRPr lang="de-DE" dirty="0"/>
          </a:p>
          <a:p>
            <a:r>
              <a:rPr lang="de-DE" dirty="0"/>
              <a:t>Online-Infoveranstaltung: </a:t>
            </a:r>
            <a:r>
              <a:rPr lang="de-DE" sz="2400" u="sng" dirty="0"/>
              <a:t>18.01.2024, 17 Uhr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17227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0</TotalTime>
  <Words>1123</Words>
  <Application>Microsoft Office PowerPoint</Application>
  <PresentationFormat>Widescreen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宋体</vt:lpstr>
      <vt:lpstr>Arial</vt:lpstr>
      <vt:lpstr>Trebuchet MS</vt:lpstr>
      <vt:lpstr>Tw Cen MT</vt:lpstr>
      <vt:lpstr>Circuit</vt:lpstr>
      <vt:lpstr>STUDIEREN IM AUSLAND  IM RAHMEN DES BA und MA SINOLOGIE  (Oktober 2023)</vt:lpstr>
      <vt:lpstr>Warum?</vt:lpstr>
      <vt:lpstr>Grundsatzfragen</vt:lpstr>
      <vt:lpstr>Kommunikation</vt:lpstr>
      <vt:lpstr>Wege zum Stipendium</vt:lpstr>
      <vt:lpstr> Non-EU Exchange Program </vt:lpstr>
      <vt:lpstr>Non-EU Exchange Program</vt:lpstr>
      <vt:lpstr>Bewerbung für das NON-EU Programm</vt:lpstr>
      <vt:lpstr>Stipendien des taiwanesischen Bildungsministerium</vt:lpstr>
      <vt:lpstr>PowerPoint Presentation</vt:lpstr>
      <vt:lpstr>Stipendium des China Scholarship Council</vt:lpstr>
      <vt:lpstr>Konfuzius-Institut Stipendien (Ministry of Education)</vt:lpstr>
      <vt:lpstr>ERASMUS+Sinologiestudium an einer europäischen Partneruniversität</vt:lpstr>
      <vt:lpstr>Kurzfristige wissenschaftliche Auslandsstipendien (KWA)</vt:lpstr>
      <vt:lpstr>Anerkennung von Lehrveranstaltungen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STUDIEREN IM AUSLAND  IM RAHMEN DES BA und MA SINOLOGIE  (Oktober 2020)</dc:title>
  <dc:creator>Windows User</dc:creator>
  <cp:lastModifiedBy>H.C. Steinhardt</cp:lastModifiedBy>
  <cp:revision>38</cp:revision>
  <dcterms:created xsi:type="dcterms:W3CDTF">2020-10-21T16:57:23Z</dcterms:created>
  <dcterms:modified xsi:type="dcterms:W3CDTF">2023-10-11T15:17:28Z</dcterms:modified>
</cp:coreProperties>
</file>