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72" r:id="rId11"/>
    <p:sldId id="266" r:id="rId12"/>
    <p:sldId id="265" r:id="rId13"/>
    <p:sldId id="267" r:id="rId14"/>
    <p:sldId id="268" r:id="rId15"/>
    <p:sldId id="271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50069" autoAdjust="0"/>
  </p:normalViewPr>
  <p:slideViewPr>
    <p:cSldViewPr snapToGrid="0">
      <p:cViewPr varScale="1">
        <p:scale>
          <a:sx n="59" d="100"/>
          <a:sy n="59" d="100"/>
        </p:scale>
        <p:origin x="2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BBB90-F357-49CA-8809-A2FA007A84E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70070-C77E-43C1-BDAA-18EE30CD0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7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STUDYING ABROAD AS PART OF THE BA and MA SINOLOGY (October 2024)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6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China Scholarship Council Scholarship </a:t>
            </a:r>
          </a:p>
          <a:p>
            <a:pPr marL="171450" indent="-171450">
              <a:buFontTx/>
              <a:buChar char="-"/>
            </a:pPr>
            <a:r>
              <a:rPr lang="en-GB" dirty="0"/>
              <a:t>Awarded by the China Scholarship Council, Ministry of Education of the PRC </a:t>
            </a:r>
          </a:p>
          <a:p>
            <a:pPr marL="171450" indent="-171450">
              <a:buFontTx/>
              <a:buChar char="-"/>
            </a:pPr>
            <a:r>
              <a:rPr lang="en-GB" dirty="0"/>
              <a:t>2 semesters (language studies) at a Chinese university (indicate preferences regarding place of study possible, conditional choice) </a:t>
            </a:r>
          </a:p>
          <a:p>
            <a:pPr marL="171450" indent="-171450">
              <a:buFontTx/>
              <a:buChar char="-"/>
            </a:pPr>
            <a:r>
              <a:rPr lang="en-GB" dirty="0"/>
              <a:t>Tuition fee waiver, student accommodation, monthly stipend </a:t>
            </a:r>
          </a:p>
          <a:p>
            <a:pPr marL="171450" indent="-171450">
              <a:buFontTx/>
              <a:buChar char="-"/>
            </a:pPr>
            <a:r>
              <a:rPr lang="en-GB" dirty="0"/>
              <a:t>Application submission via the education department of the Embassy of the People's Republic of China (Vienna)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Info: Confucius Institute Vienna https://www.konfuzius-institut.at/programme/china-stipendien/; https://www.campuschina.org/content/details3_74776.html; http://austria.lxgz.org.cn/austria/lxzg/index.html; https://www.campuschina.org/scholarships/index.html </a:t>
            </a:r>
          </a:p>
          <a:p>
            <a:pPr marL="0" indent="0">
              <a:buFontTx/>
              <a:buNone/>
            </a:pPr>
            <a:r>
              <a:rPr lang="en-GB" dirty="0"/>
              <a:t>Application deadline, similar to previous years, probably February 2025 </a:t>
            </a:r>
          </a:p>
          <a:p>
            <a:pPr marL="0" indent="0">
              <a:buFontTx/>
              <a:buNone/>
            </a:pPr>
            <a:r>
              <a:rPr lang="en-GB" dirty="0"/>
              <a:t>Information event: no information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2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Confucius Institute Scholarships (Ministry of Education)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Awarded by the Headquarters of the Confucius Institutes (</a:t>
            </a:r>
            <a:r>
              <a:rPr lang="en-GB" dirty="0" err="1"/>
              <a:t>Hanban</a:t>
            </a:r>
            <a:r>
              <a:rPr lang="en-GB" dirty="0"/>
              <a:t> </a:t>
            </a:r>
            <a:r>
              <a:rPr lang="zh-TW" altLang="en-US" dirty="0"/>
              <a:t>汉办</a:t>
            </a:r>
            <a:r>
              <a:rPr lang="en-US" altLang="zh-TW" dirty="0"/>
              <a:t>, </a:t>
            </a:r>
            <a:r>
              <a:rPr lang="en-GB" dirty="0"/>
              <a:t>Ministry of Education)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Several programs for semester, annual and study scholarships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Waived tuition fees, on-campus accommodation, monthly living allowance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Information on requirements (e.g. HSK level/number of points) and processes (application/deadlines, award) on the KI homepage: https://www.konfuzius-institut.at/programme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Information event: no information yet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2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ERASMUS+Sinology</a:t>
            </a:r>
            <a:r>
              <a:rPr lang="en-GB" b="1" dirty="0"/>
              <a:t> studies at a European partner university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Erasmus study places in Sinology: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Leiden University, Netherlands (1 x 1 semester)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University of </a:t>
            </a:r>
            <a:r>
              <a:rPr lang="en-GB" dirty="0" err="1"/>
              <a:t>Ca’Foscari</a:t>
            </a:r>
            <a:r>
              <a:rPr lang="en-GB" dirty="0"/>
              <a:t> Venice, Italy (1 x 2 semesters)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University of Turku, Finland (2 x 1 semester)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Tuition fee waiver, Erasmus+ grant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Requirements: 3rd semester (BA); language skills; 30 ECTS per semester, possibility of recognition of 3 ECTS/month of stay (SPL) / (MA) Confirmation of the meaningfulness of the Erasmus stay (supervisor of the master's thesis, SPL)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Main award phase March 15, 2024, remaining places October 15, 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Info: https://international.univie.ac.at/studierendenmobilitaet/outgoing-students/erasmus-studienhalte/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1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Short-term academic scholarships abroad (KWA)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Funding for a research stay in the master's or doctoral program 2 weeks - 3 months for: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Research activity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Acquisition of additional qualifications in connection with MA work/dissertation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Requirements</a:t>
            </a:r>
            <a:r>
              <a:rPr lang="en-GB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less than 4 years after completing a BA degree;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good academic success;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 thesis/dissertation topic registered and approved;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endorsement of carer;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Confirmation of an institution abroad suitable for research work/additional qualifications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Application</a:t>
            </a:r>
            <a:r>
              <a:rPr lang="en-GB" dirty="0"/>
              <a:t> via the International Office at the University of Vienna on three dates per year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Info: https://international.univie.ac.at/student-mobility/outgoing-students/kurzfrische-auslandsstipendien-kwa/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8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Recognition of courses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Content, scope (ECTS or SWS) and proof of achievement comparable to the corresponding courses in your program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Least problematic: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Sinology International (approx. 8 SWS abroad for 15 ECTS)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Language courses (except special courses such as classical Chinese, translation internship)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For non-EU and Erasmus, you must have the courses to be recognized signed </a:t>
            </a:r>
            <a:r>
              <a:rPr lang="en-GB" b="1" dirty="0"/>
              <a:t>before departure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Preliminary inspection by mobility coordinator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- Please submit information about the content, scope and proof of achievements of the courses to be recognized 	and the equivalents at the University of Vienna in clear, table 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Final signature from SPL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8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Information without guarantee </a:t>
            </a:r>
          </a:p>
          <a:p>
            <a:r>
              <a:rPr lang="en-GB" dirty="0"/>
              <a:t>Please check in particular the deadlines and application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0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WHY?</a:t>
            </a:r>
          </a:p>
          <a:p>
            <a:endParaRPr lang="en-GB" dirty="0"/>
          </a:p>
          <a:p>
            <a:r>
              <a:rPr lang="en-GB" dirty="0"/>
              <a:t>- Consolidation, expansion and perfection of language skills </a:t>
            </a:r>
          </a:p>
          <a:p>
            <a:pPr marL="171450" indent="-171450">
              <a:buFontTx/>
              <a:buChar char="-"/>
            </a:pPr>
            <a:r>
              <a:rPr lang="en-GB" dirty="0"/>
              <a:t>Contextualization of study knowledge </a:t>
            </a:r>
          </a:p>
          <a:p>
            <a:pPr marL="171450" indent="-171450">
              <a:buFontTx/>
              <a:buChar char="-"/>
            </a:pPr>
            <a:r>
              <a:rPr lang="en-GB" dirty="0"/>
              <a:t>Personal development through problem solving in a foreign environment, processing cultural differences, etc. </a:t>
            </a:r>
          </a:p>
          <a:p>
            <a:pPr marL="171450" indent="-171450">
              <a:buFontTx/>
              <a:buChar char="-"/>
            </a:pPr>
            <a:r>
              <a:rPr lang="en-GB" dirty="0"/>
              <a:t>Preparation of a final 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2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Fundamental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Time of the stay abroad during the course of your studies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Duration of the planned stay abroad (semester/year)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Objective (language/deepening the content in the subject area)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Choice of country/region/city/university where you would like to study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Choice of scholarship program (participation requirements, orientation, facilities/opportunities/deadlines...)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7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Communication </a:t>
            </a:r>
          </a:p>
          <a:p>
            <a:pPr marL="171450" indent="-171450">
              <a:buFontTx/>
              <a:buChar char="-"/>
            </a:pPr>
            <a:r>
              <a:rPr lang="en-GB" dirty="0"/>
              <a:t>Discussion of the recognition options for courses completed abroad as part of your studies at the University of Vienna with the SPL Sinology before the stay abroad </a:t>
            </a:r>
          </a:p>
          <a:p>
            <a:pPr marL="171450" indent="-171450">
              <a:buFontTx/>
              <a:buChar char="-"/>
            </a:pPr>
            <a:r>
              <a:rPr lang="en-GB" dirty="0"/>
              <a:t>Timely contact regarding letters of recommendation </a:t>
            </a:r>
          </a:p>
          <a:p>
            <a:pPr marL="171450" indent="-171450">
              <a:buFontTx/>
              <a:buChar char="-"/>
            </a:pPr>
            <a:r>
              <a:rPr lang="en-GB" dirty="0"/>
              <a:t>Notification of the place of study to SPL Sinology and mobility coordinator after receipt of the scholarship (at the latest upon arrival at the place of study) </a:t>
            </a:r>
          </a:p>
          <a:p>
            <a:pPr marL="171450" indent="-171450">
              <a:buFontTx/>
              <a:buChar char="-"/>
            </a:pPr>
            <a:r>
              <a:rPr lang="en-GB" dirty="0"/>
              <a:t>Message/questions regarding changes/visits to courses abroad should be sent to SPL Sinology promptly during your stay </a:t>
            </a:r>
          </a:p>
          <a:p>
            <a:pPr marL="171450" indent="-171450">
              <a:buFontTx/>
              <a:buChar char="-"/>
            </a:pPr>
            <a:r>
              <a:rPr lang="en-GB" dirty="0"/>
              <a:t>Submit the certificates acquired abroad promptly after returning </a:t>
            </a:r>
          </a:p>
          <a:p>
            <a:pPr marL="171450" indent="-171450">
              <a:buFontTx/>
              <a:buChar char="-"/>
            </a:pPr>
            <a:r>
              <a:rPr lang="en-GB" dirty="0"/>
              <a:t>Passing on information to interested students/institutes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80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Ways to get a scholarship </a:t>
            </a:r>
          </a:p>
          <a:p>
            <a:r>
              <a:rPr lang="en-GB" dirty="0"/>
              <a:t>- Studying in Chinese-speaking countries: </a:t>
            </a:r>
          </a:p>
          <a:p>
            <a:r>
              <a:rPr lang="en-GB" dirty="0"/>
              <a:t>	- Scholarships from the University of Vienna: Non-EU Exchange Program </a:t>
            </a:r>
          </a:p>
          <a:p>
            <a:r>
              <a:rPr lang="en-GB" dirty="0"/>
              <a:t>	- Scholarships from the Taiwanese Ministry of Education </a:t>
            </a:r>
          </a:p>
          <a:p>
            <a:r>
              <a:rPr lang="en-GB" dirty="0"/>
              <a:t>	- China Scholarship Council (Ministry of Education) </a:t>
            </a:r>
          </a:p>
          <a:p>
            <a:r>
              <a:rPr lang="en-GB" dirty="0"/>
              <a:t>	- Scholarship Confucius Institute Scholarships (Ministry of Education) </a:t>
            </a:r>
          </a:p>
          <a:p>
            <a:pPr marL="171450" indent="-171450">
              <a:buFontTx/>
              <a:buChar char="-"/>
            </a:pPr>
            <a:r>
              <a:rPr lang="en-GB" dirty="0"/>
              <a:t>Studying Sinology in other European countries: Erasmus </a:t>
            </a:r>
          </a:p>
          <a:p>
            <a:pPr marL="171450" indent="-171450">
              <a:buFontTx/>
              <a:buChar char="-"/>
            </a:pPr>
            <a:r>
              <a:rPr lang="en-GB" dirty="0"/>
              <a:t>Research stays (MA/Doctorate) </a:t>
            </a:r>
          </a:p>
          <a:p>
            <a:pPr marL="0" indent="0">
              <a:buFontTx/>
              <a:buNone/>
            </a:pPr>
            <a:r>
              <a:rPr lang="en-GB" dirty="0"/>
              <a:t>	- Short-term academic scholarships abroad (KWA)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Non-EU Exchange </a:t>
            </a:r>
            <a:r>
              <a:rPr lang="de-DE" sz="1200" b="1" kern="1200" dirty="0" err="1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Program</a:t>
            </a:r>
            <a:endParaRPr lang="de-DE" sz="1200" b="1" kern="1200" dirty="0">
              <a:solidFill>
                <a:schemeClr val="tx1"/>
              </a:solidFill>
              <a:effectLst>
                <a:outerShdw blurRad="177800" dist="38100" dir="2700000" algn="tl">
                  <a:srgbClr val="000000">
                    <a:alpha val="24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Students of the University of Vienna at partner universities (worldwide)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Criteria: at least 2 successfully completed semesters (BA), language skills, previous studies, letter of motivation, interview (mid-December)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Deadline for 2025/26: October 15, 2024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No letters of recommendation Scholarship: €250-500 per month plus travel allowance (€200-600)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Without scholarship, but tuition fee exemption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Further information: https://international.univie.ac.at/student-mobility/outgoing-students/non-eu-student-exchange-program/</a:t>
            </a:r>
          </a:p>
          <a:p>
            <a:br>
              <a:rPr lang="de-DE" sz="12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1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Non-EU Exchange </a:t>
            </a:r>
            <a:r>
              <a:rPr lang="de-DE" b="1" dirty="0" err="1"/>
              <a:t>Program</a:t>
            </a:r>
            <a:endParaRPr lang="de-DE" b="1" dirty="0"/>
          </a:p>
          <a:p>
            <a:pPr marL="171450" indent="-171450">
              <a:buFontTx/>
              <a:buChar char="-"/>
            </a:pPr>
            <a:r>
              <a:rPr lang="en-GB" dirty="0"/>
              <a:t>Partners in Chinese-speaking countries: </a:t>
            </a:r>
          </a:p>
          <a:p>
            <a:pPr marL="0" indent="0">
              <a:buFontTx/>
              <a:buNone/>
            </a:pPr>
            <a:r>
              <a:rPr lang="en-GB" dirty="0"/>
              <a:t>Renmin University &amp; University of Political Science and Law (Beijing), </a:t>
            </a:r>
          </a:p>
          <a:p>
            <a:pPr marL="0" indent="0">
              <a:buFontTx/>
              <a:buNone/>
            </a:pPr>
            <a:r>
              <a:rPr lang="en-GB" dirty="0"/>
              <a:t>Nankai University (Tianjin), Fudan University (Shanghai) </a:t>
            </a:r>
          </a:p>
          <a:p>
            <a:pPr marL="0" indent="0">
              <a:buFontTx/>
              <a:buNone/>
            </a:pPr>
            <a:r>
              <a:rPr lang="en-GB" dirty="0"/>
              <a:t>Chinese University of HK, City University HK, University of Hong Kong </a:t>
            </a:r>
          </a:p>
          <a:p>
            <a:pPr marL="0" indent="0">
              <a:buFontTx/>
              <a:buNone/>
            </a:pPr>
            <a:r>
              <a:rPr lang="en-GB" dirty="0"/>
              <a:t>National Taiwan University &amp; </a:t>
            </a:r>
            <a:r>
              <a:rPr lang="en-GB" dirty="0" err="1"/>
              <a:t>Chengchi</a:t>
            </a:r>
            <a:r>
              <a:rPr lang="en-GB" dirty="0"/>
              <a:t> University (Taipei), </a:t>
            </a:r>
            <a:r>
              <a:rPr lang="en-GB" dirty="0" err="1"/>
              <a:t>ChiaoTung</a:t>
            </a:r>
            <a:r>
              <a:rPr lang="en-GB" dirty="0"/>
              <a:t> University (Hsinchu) </a:t>
            </a:r>
          </a:p>
          <a:p>
            <a:pPr marL="0" indent="0">
              <a:buFontTx/>
              <a:buNone/>
            </a:pPr>
            <a:r>
              <a:rPr lang="en-GB" dirty="0"/>
              <a:t>Singapore Management University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- Testimonials </a:t>
            </a:r>
          </a:p>
          <a:p>
            <a:pPr marL="0" indent="0">
              <a:buFontTx/>
              <a:buNone/>
            </a:pPr>
            <a:r>
              <a:rPr lang="en-GB" dirty="0"/>
              <a:t>https://international.univie.ac.at/studierendenmobilitaet/outgoing-students/non-eu-student-exchange-program/Experiences/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Application for the NON-EU program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When you put together your application: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What do you want to achieve by studying abroad (study, career)?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How can studying abroad enrich your studies in Vienna?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Can you take courses there that you can have recognized here?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Are there things that need to be explained about your course of study, duration or grades?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Can you write three sentences about everything in your application?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5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Scholarships from the Taiwan Ministry of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Taiwan scholarship (full degree, BA, MA, PhD, at a Taiwanese university, up to 5 years funding)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Huayu</a:t>
            </a:r>
            <a:r>
              <a:rPr lang="en-GB" dirty="0"/>
              <a:t> scholarship (language study 1 year or 1 semester, monthly scholarship)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Huayu</a:t>
            </a:r>
            <a:r>
              <a:rPr lang="en-GB" dirty="0"/>
              <a:t> scholarship Sinology (language study 1 year or 1 semester, monthly scholarship) https://sinologie.univie.ac.at/veranstaltungen/detailansicht/news/ausweisung-huayu-sprachstipendium-des-bildungsministerium-der- </a:t>
            </a:r>
            <a:r>
              <a:rPr lang="en-GB" dirty="0" err="1"/>
              <a:t>Republik-china-taiwan-fuer-studi</a:t>
            </a:r>
            <a:r>
              <a:rPr lang="en-GB" dirty="0"/>
              <a:t>/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Funding for summer language courses at Taiwanese universities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Application submission via Education Department Taipei Economic and Cultural Office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Info: https://www.roc-taiwan.org/at_de/cat/28.html Application deadlines similar to previous years are probably April 2025 Information event: January 16, 2024, 5 </a:t>
            </a:r>
            <a:r>
              <a:rPr lang="en-GB" dirty="0" err="1"/>
              <a:t>p.m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7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A39E-F205-9D0A-3B3F-42417BE8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36F9C-A149-2D0A-E117-BB9CD218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D52D-7B36-0BC6-7494-D97A09D0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AA24-C8EB-2A0E-27B7-028B6F89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DCE53-9DB8-4802-B56E-1E742B9F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6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0748-29FB-8D1E-0BF2-1AFC4AF6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FEC18-4F56-AFBB-DCB7-3355E2AE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481E-9591-DC7E-79D4-18C0A727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9A5D-F010-E401-D318-9AA6D7E6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0359-0DD6-EB4A-C802-A4C966E7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2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0C40D-730E-78CE-11A3-9B9D111D2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3562E-9D03-C999-1F06-8B4C2D733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4A90B-85EB-FE3F-3653-1000F391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5A56B-F26C-DFF4-3186-641C7D37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3EA2-106D-6B37-4422-46612372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9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A6FD-1B49-33E4-B067-6B16BAC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D63F-9D76-D73B-7909-C6DDBA22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A2D3-941F-3360-74D5-C2402ADB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5F564-016B-223B-BF51-7D1BBF4C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8D89-0CC1-B25A-BD93-7B35E6A9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2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8F71-9A93-E7D8-5D74-E659F87A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2E65-03DE-F9C1-B6A1-6C288931F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3E5E9-B852-A58F-B800-4477A9EE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19BE3-D1FA-849B-C862-E6104829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74093-6D54-4877-49C1-699D71A9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3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EDDB-7432-7AEC-F14F-C498EE9D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7E7C-F353-C6E0-3199-50C327CDC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0D75B-ED78-A936-06F5-4263EC146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9535B-EE6B-A364-D52F-C4619161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01B2C-42A5-D265-C35F-4FB3C9E4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F8A20-BA5A-9B27-2A49-ABA36378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2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4601-9E44-6A75-D56E-F7F5EDCD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C1C4D-2395-39C8-374C-E5C04D3E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4A0AA-AFB7-6FDB-7BE0-A45A7B856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B79CB-CF2D-D905-640A-2E0E548A2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BA4F2-EA69-BA50-0ED1-B5F654909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76997-39E6-271B-9993-5599A346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CA246-6EC0-79A2-7F1F-B99D2F0A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85289-2CBB-3956-90CB-D8D97CD3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B8C6-C3F3-E353-5828-2206FB6D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40810-6989-42B6-B984-DE93D1C5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5437D-226B-EA85-7FA6-16CFB802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102AA-61F0-59E6-BAB3-EB095401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4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96BA6-65BB-BC29-89DD-F1061B1E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58395-9765-0B16-AFB9-31477432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D5B58-D05B-CE63-D056-389F7B25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43A4-802A-2DBB-104C-A8502AA4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2A99-866B-C824-C165-628BE8CC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28640-619F-5E67-F933-CD84396C6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9C6F7-E9BC-C44C-B063-8A05713A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A8FCB-EC7E-11D1-27AC-47F2AE59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C4556-53AF-2D53-CD95-325D9264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7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B125-E572-98F7-AA51-F236DDF3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B71B5-926E-10C8-9416-E09AD013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17E03-D4C1-81A2-0BC3-810B30CEC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92E07-D848-E37E-8802-F663FB21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7EBF-FA6C-7B9B-192F-E053C6E8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8A000-BFF4-6472-189D-37A47D8B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8430E-693B-7FA3-DB03-100F9F6C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27DE6-B837-2063-28AB-78711E154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E0B3-7994-C96E-1CFD-7EF182124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E6A8-0545-2073-2BEF-E1A0D4C43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BFBFA-197A-C425-AE01-D50AF32A3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3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fuzius-institut.at/programme/china-stipendi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puschina.org/scholarships/index.html" TargetMode="External"/><Relationship Id="rId5" Type="http://schemas.openxmlformats.org/officeDocument/2006/relationships/hyperlink" Target="http://austria.lxgz.org.cn/austria/lxzg/index.html" TargetMode="External"/><Relationship Id="rId4" Type="http://schemas.openxmlformats.org/officeDocument/2006/relationships/hyperlink" Target="https://www.campuschina.org/content/details3_7477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fuzius-institut.at/program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ie.ac.at/studierendenmobilitaet/outgoing-students/erasmus-studienaufenthalt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ie.ac.at/studierendenmobilitaet/outgoing-students/kurzfristige-wissenschaftliche-auslandsstipendien-kw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ss-sinologie.univie.ac.at/studium/studieren-im-ausland/faq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ie.yu@univie.ac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ie.ac.at/student-mobility/outgoing-students/non-eu-student-exchange-progra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ie.ac.at/en/student-mobility/outgoing-students/non-eu-student-exchange-program/personal-repor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nologie.univie.ac.at/veranstaltungen/detailansicht/news/ausweisung-huayu-sprachstipendium-des-bildungsministerium-der-%20Republik-china-taiwan-fuer-stud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c-taiwan.org/at_de/cat/28.html" TargetMode="External"/><Relationship Id="rId4" Type="http://schemas.openxmlformats.org/officeDocument/2006/relationships/hyperlink" Target="https://www.taiwanembassy.org/at_de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974" y="206477"/>
            <a:ext cx="6812526" cy="6651523"/>
          </a:xfrm>
        </p:spPr>
        <p:txBody>
          <a:bodyPr>
            <a:noAutofit/>
          </a:bodyPr>
          <a:lstStyle/>
          <a:p>
            <a:pPr algn="l"/>
            <a:r>
              <a:rPr lang="de-DE" sz="3600" b="1" dirty="0"/>
              <a:t>STUDIEREN IM AUSLAND</a:t>
            </a:r>
            <a:br>
              <a:rPr lang="de-DE" sz="3600" b="1" dirty="0"/>
            </a:br>
            <a:br>
              <a:rPr lang="de-DE" sz="3600" b="1" dirty="0"/>
            </a:br>
            <a:r>
              <a:rPr lang="de-DE" sz="3600" b="1" dirty="0"/>
              <a:t>IM RAHMEN DES BA und MA SINOLOGIE</a:t>
            </a:r>
            <a:br>
              <a:rPr lang="de-DE" sz="3600" b="1" dirty="0"/>
            </a:br>
            <a:br>
              <a:rPr lang="de-DE" sz="3600" b="1" dirty="0"/>
            </a:br>
            <a:r>
              <a:rPr lang="de-DE" sz="3600" b="1" dirty="0"/>
              <a:t>(Oktober 2024)</a:t>
            </a:r>
            <a:br>
              <a:rPr lang="de-DE" sz="3600" b="1" dirty="0"/>
            </a:br>
            <a:br>
              <a:rPr lang="de-DE" sz="3600" b="1" dirty="0"/>
            </a:br>
            <a:r>
              <a:rPr lang="de-DE" sz="2400" cap="none" dirty="0"/>
              <a:t>Dr</a:t>
            </a:r>
            <a:r>
              <a:rPr lang="de-DE" sz="2400" dirty="0"/>
              <a:t>. L</a:t>
            </a:r>
            <a:r>
              <a:rPr lang="de-DE" sz="2400" cap="none" dirty="0"/>
              <a:t>iza Wing Man KAM</a:t>
            </a:r>
            <a:br>
              <a:rPr lang="de-DE" sz="2400" cap="none" dirty="0"/>
            </a:br>
            <a:br>
              <a:rPr lang="de-DE" sz="2400" cap="none" dirty="0"/>
            </a:br>
            <a:r>
              <a:rPr lang="de-DE" sz="2400" cap="none" dirty="0"/>
              <a:t>liza.wing.man.kam@univie.ac.at</a:t>
            </a:r>
            <a:br>
              <a:rPr lang="de-DE" sz="2400" cap="none" dirty="0"/>
            </a:br>
            <a:endParaRPr lang="de-DE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3FBEA-D11A-0E61-6091-FB000124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9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A8E8-64A8-4018-B076-55034ED6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8689C-FC5B-4408-9C60-B6814697E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0A12181-2916-8465-B926-D114B84B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123" y="0"/>
            <a:ext cx="4881905" cy="69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5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Stipendium Des </a:t>
            </a:r>
            <a:r>
              <a:rPr lang="de-DE" sz="36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China </a:t>
            </a:r>
            <a:r>
              <a:rPr lang="de-DE" sz="3600" kern="1200" dirty="0" err="1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Scholarship</a:t>
            </a:r>
            <a:r>
              <a:rPr lang="de-DE" sz="36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ptos" panose="020B0004020202020204" pitchFamily="34" charset="0"/>
              <a:buChar char="-"/>
            </a:pPr>
            <a:r>
              <a:rPr lang="de-DE" sz="1900" dirty="0"/>
              <a:t>Vergeben vom China </a:t>
            </a:r>
            <a:r>
              <a:rPr lang="de-DE" sz="1900" dirty="0" err="1"/>
              <a:t>Scholarship</a:t>
            </a:r>
            <a:r>
              <a:rPr lang="de-DE" sz="1900" dirty="0"/>
              <a:t> Council, Bildungsministerium der VR China</a:t>
            </a:r>
          </a:p>
          <a:p>
            <a:pPr>
              <a:buFont typeface="Aptos" panose="020B0004020202020204" pitchFamily="34" charset="0"/>
              <a:buChar char="-"/>
            </a:pPr>
            <a:r>
              <a:rPr lang="de-DE" sz="1900" dirty="0"/>
              <a:t>2 Semester (Sprachstudium) an einer chinesischen Universität (Angabe von Präferenzen bzgl. Studienort möglich, bedingte Wahlmöglichkeit)</a:t>
            </a:r>
          </a:p>
          <a:p>
            <a:pPr>
              <a:buFont typeface="Aptos" panose="020B0004020202020204" pitchFamily="34" charset="0"/>
              <a:buChar char="-"/>
            </a:pPr>
            <a:r>
              <a:rPr lang="de-DE" sz="1900" dirty="0"/>
              <a:t>Erlass von Studiengebühren, Unterbringung im Studentenheim, monatliches Stipendium</a:t>
            </a:r>
          </a:p>
          <a:p>
            <a:pPr>
              <a:buFont typeface="Aptos" panose="020B0004020202020204" pitchFamily="34" charset="0"/>
              <a:buChar char="-"/>
            </a:pPr>
            <a:r>
              <a:rPr lang="de-DE" sz="1900" dirty="0"/>
              <a:t>Antragseinreichung über Bildungsabteilung der Botschaft der VR China (Wien)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Info</a:t>
            </a:r>
            <a:r>
              <a:rPr lang="en-US" sz="1900" dirty="0"/>
              <a:t>: </a:t>
            </a:r>
            <a:r>
              <a:rPr lang="en-US" sz="1900" dirty="0" err="1"/>
              <a:t>Konfuzius-Institut</a:t>
            </a:r>
            <a:r>
              <a:rPr lang="en-US" sz="1900" dirty="0"/>
              <a:t> Wien </a:t>
            </a:r>
            <a:r>
              <a:rPr lang="en-US" sz="1900" dirty="0">
                <a:hlinkClick r:id="rId3"/>
              </a:rPr>
              <a:t>https://www.konfuzius-institut.at/programme/china-stipendien/</a:t>
            </a:r>
            <a:r>
              <a:rPr lang="en-US" sz="1900" dirty="0"/>
              <a:t>; </a:t>
            </a:r>
            <a:r>
              <a:rPr lang="en-US" sz="1900" dirty="0">
                <a:hlinkClick r:id="rId4"/>
              </a:rPr>
              <a:t>https://www.campuschina.org/content/details3_74776.html</a:t>
            </a:r>
            <a:r>
              <a:rPr lang="en-US" sz="1900" dirty="0"/>
              <a:t>; </a:t>
            </a:r>
            <a:r>
              <a:rPr lang="en-US" sz="1900" dirty="0">
                <a:hlinkClick r:id="rId5"/>
              </a:rPr>
              <a:t>http://austria.lxgz.org.cn/austria/lxzg/index.html</a:t>
            </a:r>
            <a:r>
              <a:rPr lang="en-US" sz="1900" dirty="0"/>
              <a:t>;  </a:t>
            </a:r>
            <a:r>
              <a:rPr lang="en-US" sz="1900" dirty="0">
                <a:hlinkClick r:id="rId6"/>
              </a:rPr>
              <a:t>https://www.campuschina.org/scholarships/index.html</a:t>
            </a:r>
            <a:r>
              <a:rPr lang="en-US" sz="1900" dirty="0"/>
              <a:t> </a:t>
            </a:r>
          </a:p>
          <a:p>
            <a:pPr marL="0" indent="0">
              <a:buNone/>
            </a:pPr>
            <a:r>
              <a:rPr lang="de-AT" sz="1900" b="1" dirty="0"/>
              <a:t>Bewerbungsfrist </a:t>
            </a:r>
            <a:r>
              <a:rPr lang="de-DE" sz="1900" dirty="0"/>
              <a:t>entsprechend der Vorjahre wahrscheinlich </a:t>
            </a:r>
            <a:r>
              <a:rPr lang="de-AT" sz="1900" dirty="0"/>
              <a:t>Februar 2025</a:t>
            </a:r>
            <a:endParaRPr lang="en-US" sz="1900" dirty="0"/>
          </a:p>
          <a:p>
            <a:pPr>
              <a:buFont typeface="Aptos" panose="020B0004020202020204" pitchFamily="34" charset="0"/>
              <a:buChar char="-"/>
            </a:pPr>
            <a:r>
              <a:rPr lang="de-DE" sz="1900" dirty="0"/>
              <a:t>Informationsveranstaltung: noch keine Information</a:t>
            </a:r>
          </a:p>
        </p:txBody>
      </p:sp>
    </p:spTree>
    <p:extLst>
      <p:ext uri="{BB962C8B-B14F-4D97-AF65-F5344CB8AC3E}">
        <p14:creationId xmlns:p14="http://schemas.microsoft.com/office/powerpoint/2010/main" val="49052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de-DE" sz="36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Konfuzius-institut Stipendien (Ministry </a:t>
            </a:r>
            <a:r>
              <a:rPr lang="de-DE" sz="3600" kern="1200" dirty="0" err="1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of</a:t>
            </a:r>
            <a:r>
              <a:rPr lang="de-DE" sz="36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 Education)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  <a:buFont typeface="Aptos" panose="020B0004020202020204" pitchFamily="34" charset="0"/>
              <a:buChar char="-"/>
            </a:pPr>
            <a:r>
              <a:rPr lang="de-DE" sz="2200" dirty="0"/>
              <a:t>Vergeben von Zentrale der </a:t>
            </a:r>
            <a:r>
              <a:rPr lang="de-DE" sz="2200" dirty="0" err="1"/>
              <a:t>Konfuziusinstitute</a:t>
            </a:r>
            <a:r>
              <a:rPr lang="de-DE" sz="2200" dirty="0"/>
              <a:t> (</a:t>
            </a:r>
            <a:r>
              <a:rPr lang="de-DE" sz="2200" dirty="0" err="1"/>
              <a:t>Hanban</a:t>
            </a:r>
            <a:r>
              <a:rPr lang="de-DE" sz="2200" dirty="0"/>
              <a:t> </a:t>
            </a:r>
            <a:r>
              <a:rPr lang="zh-CN" altLang="de-DE" sz="2200" dirty="0"/>
              <a:t>汉办</a:t>
            </a:r>
            <a:r>
              <a:rPr lang="de-AT" altLang="zh-CN" sz="2200" dirty="0"/>
              <a:t>, </a:t>
            </a:r>
            <a:r>
              <a:rPr lang="de-AT" altLang="zh-CN" sz="2200" dirty="0" err="1"/>
              <a:t>Ministry</a:t>
            </a:r>
            <a:r>
              <a:rPr lang="de-AT" altLang="zh-CN" sz="2200" dirty="0"/>
              <a:t> </a:t>
            </a:r>
            <a:r>
              <a:rPr lang="de-AT" altLang="zh-CN" sz="2200" dirty="0" err="1"/>
              <a:t>of</a:t>
            </a:r>
            <a:r>
              <a:rPr lang="de-AT" altLang="zh-CN" sz="2200" dirty="0"/>
              <a:t> Education</a:t>
            </a:r>
            <a:r>
              <a:rPr lang="de-DE" altLang="zh-CN" sz="2200" dirty="0"/>
              <a:t>)</a:t>
            </a:r>
          </a:p>
          <a:p>
            <a:pPr>
              <a:lnSpc>
                <a:spcPct val="140000"/>
              </a:lnSpc>
              <a:buFont typeface="Aptos" panose="020B0004020202020204" pitchFamily="34" charset="0"/>
              <a:buChar char="-"/>
            </a:pPr>
            <a:r>
              <a:rPr lang="de-DE" sz="2200" dirty="0"/>
              <a:t>Mehrere Programme für Semester-, Jahres und </a:t>
            </a:r>
            <a:r>
              <a:rPr lang="de-DE" sz="2200" dirty="0" err="1"/>
              <a:t>Studiumsstipendien</a:t>
            </a:r>
            <a:endParaRPr lang="de-DE" sz="2200" dirty="0"/>
          </a:p>
          <a:p>
            <a:pPr>
              <a:lnSpc>
                <a:spcPct val="140000"/>
              </a:lnSpc>
              <a:buFont typeface="Aptos" panose="020B0004020202020204" pitchFamily="34" charset="0"/>
              <a:buChar char="-"/>
            </a:pPr>
            <a:r>
              <a:rPr lang="de-DE" sz="2200" dirty="0"/>
              <a:t>Erlass Studiengebühren, Unterbringung am Campus, monatlicher Lebenskostenzuschuss</a:t>
            </a:r>
          </a:p>
          <a:p>
            <a:pPr>
              <a:lnSpc>
                <a:spcPct val="140000"/>
              </a:lnSpc>
              <a:buFont typeface="Aptos" panose="020B0004020202020204" pitchFamily="34" charset="0"/>
              <a:buChar char="-"/>
            </a:pPr>
            <a:r>
              <a:rPr lang="de-DE" sz="2200" dirty="0"/>
              <a:t>Informationen zu Voraussetzungen (z.B. HSK-Stufe/Punktezahl) und Abläufe (Bewerbung/Fristen, Vergabe) auf KI-Homepage: </a:t>
            </a:r>
            <a:r>
              <a:rPr lang="de-DE" sz="2200" dirty="0">
                <a:hlinkClick r:id="rId3"/>
              </a:rPr>
              <a:t>https://www.konfuzius-institut.at/programme</a:t>
            </a:r>
            <a:r>
              <a:rPr lang="de-DE" sz="2200" dirty="0"/>
              <a:t> </a:t>
            </a:r>
          </a:p>
          <a:p>
            <a:pPr>
              <a:lnSpc>
                <a:spcPct val="140000"/>
              </a:lnSpc>
              <a:buFont typeface="Aptos" panose="020B0004020202020204" pitchFamily="34" charset="0"/>
              <a:buChar char="-"/>
            </a:pPr>
            <a:r>
              <a:rPr lang="de-DE" sz="2200" dirty="0"/>
              <a:t>Informationsveranstaltung: noch keine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8796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ERASMUS+Sinologiestudium</a:t>
            </a:r>
            <a:r>
              <a:rPr lang="de-DE" dirty="0"/>
              <a:t> an einer europäischen Partneruniversität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Erasmus-Studienplätze Sinologie: 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Universität Leiden, Niederlande (1 x 1 Semester)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DE" dirty="0"/>
              <a:t>Universität </a:t>
            </a:r>
            <a:r>
              <a:rPr lang="de-DE" dirty="0" err="1"/>
              <a:t>Ca‘Foscari</a:t>
            </a:r>
            <a:r>
              <a:rPr lang="de-DE" dirty="0"/>
              <a:t> Venedig, Italien (1 x 2 Semester)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nn-NO" dirty="0"/>
              <a:t>Universität Turku, Finland (2 x 1 Semester)</a:t>
            </a:r>
          </a:p>
          <a:p>
            <a:pPr marL="0" indent="0">
              <a:buNone/>
            </a:pPr>
            <a:r>
              <a:rPr lang="de-DE" sz="2400" dirty="0"/>
              <a:t>Erlass Studiengebühren, Erasmus+ Zuschuss </a:t>
            </a:r>
          </a:p>
          <a:p>
            <a:pPr marL="0" indent="0">
              <a:buNone/>
            </a:pPr>
            <a:r>
              <a:rPr lang="de-DE" sz="2400" dirty="0"/>
              <a:t>Voraussetzungen: 3. Sem. (BA); Sprachkenntnisse; 30 ECTS pro Semester, Anerkennungsmöglichkeit 3 ECTS/Aufenthaltsmonat (SPL) / (MA) Bestätigung der Sinnhaftigkeit des Erasmusaufenthalts (</a:t>
            </a:r>
            <a:r>
              <a:rPr lang="de-DE" sz="2400" dirty="0" err="1"/>
              <a:t>BetreuerIn</a:t>
            </a:r>
            <a:r>
              <a:rPr lang="de-DE" sz="2400" dirty="0"/>
              <a:t> der Masterarbeit, SPL)</a:t>
            </a:r>
          </a:p>
          <a:p>
            <a:pPr marL="0" indent="0">
              <a:buNone/>
            </a:pPr>
            <a:r>
              <a:rPr lang="de-AT" sz="2400" b="1" dirty="0"/>
              <a:t>Hauptvergabephase </a:t>
            </a:r>
            <a:r>
              <a:rPr lang="de-AT" sz="2400" dirty="0"/>
              <a:t>1</a:t>
            </a:r>
            <a:r>
              <a:rPr lang="de-DE" sz="2400" dirty="0"/>
              <a:t>5. März 2024, Restplätze 15. Okt. 2024</a:t>
            </a:r>
          </a:p>
          <a:p>
            <a:pPr marL="0" indent="0">
              <a:buNone/>
            </a:pPr>
            <a:r>
              <a:rPr lang="de-DE" sz="2400" b="1" dirty="0"/>
              <a:t>Info</a:t>
            </a:r>
            <a:r>
              <a:rPr lang="de-DE" sz="2400" dirty="0"/>
              <a:t>: </a:t>
            </a:r>
            <a:r>
              <a:rPr lang="en-GB" sz="2400" dirty="0">
                <a:hlinkClick r:id="rId3"/>
              </a:rPr>
              <a:t>https://international.univie.ac.at/studierendenmobilitaet/outgoing-students/erasmus-studienaufenthalte/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3773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43" y="173396"/>
            <a:ext cx="11970557" cy="1227701"/>
          </a:xfrm>
        </p:spPr>
        <p:txBody>
          <a:bodyPr>
            <a:normAutofit fontScale="90000"/>
          </a:bodyPr>
          <a:lstStyle/>
          <a:p>
            <a:r>
              <a:rPr lang="de-DE" dirty="0"/>
              <a:t>Kurzfristige wissenschaftliche Auslandsstipendien (KWA)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2322"/>
            <a:ext cx="11970557" cy="5462282"/>
          </a:xfrm>
        </p:spPr>
        <p:txBody>
          <a:bodyPr>
            <a:noAutofit/>
          </a:bodyPr>
          <a:lstStyle/>
          <a:p>
            <a:pPr>
              <a:buFont typeface="Aptos" panose="020B0004020202020204" pitchFamily="34" charset="0"/>
              <a:buChar char="-"/>
            </a:pPr>
            <a:r>
              <a:rPr lang="de-DE" sz="2200" dirty="0"/>
              <a:t>Förderung eines Forschungsaufenthalts im Master-oder </a:t>
            </a:r>
            <a:r>
              <a:rPr lang="de-DE" sz="2200" dirty="0" err="1"/>
              <a:t>Doktoratsstudium</a:t>
            </a:r>
            <a:r>
              <a:rPr lang="de-DE" sz="2200" dirty="0"/>
              <a:t> 2 Wochen – 3 Monate für: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DE" sz="2200" dirty="0"/>
              <a:t>Recherchetätigkeit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DE" sz="2200" dirty="0"/>
              <a:t>Erwerb von Zusatzqualifikation im Zusammenhang mit MA-Arbeit/Dissertation</a:t>
            </a:r>
          </a:p>
          <a:p>
            <a:pPr marL="0" indent="0">
              <a:buNone/>
            </a:pPr>
            <a:r>
              <a:rPr lang="de-DE" sz="2200" b="1" dirty="0"/>
              <a:t>Voraussetzungen</a:t>
            </a:r>
            <a:r>
              <a:rPr lang="de-DE" sz="2200" dirty="0"/>
              <a:t>: </a:t>
            </a:r>
          </a:p>
          <a:p>
            <a:pPr>
              <a:buFontTx/>
              <a:buChar char="-"/>
            </a:pPr>
            <a:r>
              <a:rPr lang="de-DE" sz="2200" dirty="0"/>
              <a:t>weniger als 4 J. nach BA-Abschluss; </a:t>
            </a:r>
          </a:p>
          <a:p>
            <a:pPr>
              <a:buFontTx/>
              <a:buChar char="-"/>
            </a:pPr>
            <a:r>
              <a:rPr lang="de-DE" sz="2200" dirty="0"/>
              <a:t>guter Studienerfolg; </a:t>
            </a:r>
          </a:p>
          <a:p>
            <a:pPr>
              <a:buFontTx/>
              <a:buChar char="-"/>
            </a:pPr>
            <a:r>
              <a:rPr lang="de-DE" sz="2200" dirty="0"/>
              <a:t>Thema MA-Arbeit/Dissertation angemeldet und genehmigt; </a:t>
            </a:r>
          </a:p>
          <a:p>
            <a:pPr>
              <a:buFontTx/>
              <a:buChar char="-"/>
            </a:pPr>
            <a:r>
              <a:rPr lang="de-DE" sz="2200" dirty="0"/>
              <a:t>Befürwortung Betreuer/in; </a:t>
            </a:r>
          </a:p>
          <a:p>
            <a:pPr>
              <a:buFontTx/>
              <a:buChar char="-"/>
            </a:pPr>
            <a:r>
              <a:rPr lang="de-DE" sz="2200" dirty="0"/>
              <a:t>Zusage einer für Forschungsarbeit/Zusatzqualifikation geeigneten Institution im Ausland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de-DE" sz="2200" b="1" dirty="0"/>
              <a:t>Beantragung/Bewerbung </a:t>
            </a:r>
            <a:r>
              <a:rPr lang="de-DE" sz="2200" dirty="0"/>
              <a:t>über International Office Uni Wien zu </a:t>
            </a:r>
            <a:r>
              <a:rPr lang="de-DE" sz="2200" b="1" dirty="0"/>
              <a:t>drei Terminen pro Jahr</a:t>
            </a:r>
          </a:p>
          <a:p>
            <a:pPr marL="342900" lvl="1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sz="2200" b="1" dirty="0"/>
              <a:t>Info</a:t>
            </a:r>
            <a:r>
              <a:rPr lang="de-DE" sz="2200" dirty="0"/>
              <a:t>: </a:t>
            </a:r>
            <a:r>
              <a:rPr lang="en-GB" sz="2000" dirty="0">
                <a:hlinkClick r:id="rId3"/>
              </a:rPr>
              <a:t>https://international.univie.ac.at/studierendenmobilitaet/outgoing-students/kurzfristige-wissenschaftliche-auslandsstipendien-kwa/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9120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F14F1-39C8-A57B-915F-35746657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Anerkennung von Lehrveranstaltungen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6773F-FCA8-5EDB-A8FD-1684280A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1" y="1690688"/>
            <a:ext cx="11325891" cy="5005080"/>
          </a:xfrm>
        </p:spPr>
        <p:txBody>
          <a:bodyPr>
            <a:normAutofit/>
          </a:bodyPr>
          <a:lstStyle/>
          <a:p>
            <a:pPr>
              <a:buFont typeface="Aptos" panose="020B0004020202020204" pitchFamily="34" charset="0"/>
              <a:buChar char="-"/>
            </a:pPr>
            <a:r>
              <a:rPr lang="de-DE" dirty="0"/>
              <a:t>Inhalt, Umfang (ECTS bzw. SWS) und Leistungsnachweise vergleichbar mit entsprechenden LVs in ihrem Programm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DE" dirty="0"/>
              <a:t>Am wenigsten problematisch: </a:t>
            </a:r>
          </a:p>
          <a:p>
            <a:pPr lvl="2">
              <a:buFont typeface="Aptos" panose="020B0004020202020204" pitchFamily="34" charset="0"/>
              <a:buChar char="-"/>
            </a:pPr>
            <a:r>
              <a:rPr lang="de-DE" dirty="0"/>
              <a:t>Sinologie International (ca. 8 SWS im Ausland für 15 ECTS)</a:t>
            </a:r>
          </a:p>
          <a:p>
            <a:pPr lvl="2">
              <a:buFont typeface="Aptos" panose="020B0004020202020204" pitchFamily="34" charset="0"/>
              <a:buChar char="-"/>
            </a:pPr>
            <a:r>
              <a:rPr lang="de-DE" dirty="0"/>
              <a:t>Sprachlehrveranstaltungen (außer Spezialkursen wie klassisches Chin., Übersetzungspraktikum)</a:t>
            </a:r>
          </a:p>
          <a:p>
            <a:pPr marL="342900" lvl="2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sz="2400" dirty="0"/>
              <a:t>Für Non-EU und Erasmus müssen sie </a:t>
            </a:r>
            <a:r>
              <a:rPr lang="de-DE" sz="2400" u="sng" dirty="0"/>
              <a:t>vor Abreise</a:t>
            </a:r>
            <a:r>
              <a:rPr lang="de-DE" sz="2400" dirty="0"/>
              <a:t> zu anerkennende Kurse unterschreiben lassen</a:t>
            </a:r>
          </a:p>
          <a:p>
            <a:pPr marL="342900" lvl="2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sz="2400" dirty="0"/>
              <a:t>Vorprüfung durch Mobility Koordinator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DE" sz="2100" dirty="0"/>
              <a:t>Bitte in übersichtlich in Tabellenform Information über Inhalt, Umfang und Leistungsnachweise der zu anerkennenden Kurse und der Äquivalente an der Universität Wien einreichen</a:t>
            </a:r>
          </a:p>
          <a:p>
            <a:pPr marL="342900" lvl="2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sz="2400" dirty="0"/>
              <a:t>Finale Unterschrift von SPL</a:t>
            </a:r>
          </a:p>
          <a:p>
            <a:pPr marL="342900" lvl="2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endParaRPr lang="de-DE" sz="2400" dirty="0"/>
          </a:p>
          <a:p>
            <a:pPr lvl="2">
              <a:buFont typeface="Aptos" panose="020B0004020202020204" pitchFamily="34" charset="0"/>
              <a:buChar char="-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28789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Informationen ohne Gewähr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Bitte überprüfen sie insbesondere die Fristen und Bewerbungs-Voraussetzungen</a:t>
            </a:r>
            <a:endParaRPr lang="de-DE" dirty="0"/>
          </a:p>
          <a:p>
            <a:pPr>
              <a:buFont typeface="Aptos" panose="020B0004020202020204" pitchFamily="34" charset="0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69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DD5F-E789-1459-D6F0-66BB96E3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27FD-AEC4-881B-176D-2FE3E49CB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QUESTIONS?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hlinkClick r:id="rId2"/>
              </a:rPr>
              <a:t>FAQs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268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86AB-8663-A049-DEBE-CDB72300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7EBA-8C14-977F-5890-AD0D7D34A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Concerning credit transfers: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Ms Stefanie Yu: </a:t>
            </a:r>
            <a:r>
              <a:rPr lang="en-GB" dirty="0">
                <a:hlinkClick r:id="rId2"/>
              </a:rPr>
              <a:t>stefanie.yu@univie.ac.at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39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54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- Festigung, Ausbau, Perfektionieren von Sprachkompetenz</a:t>
            </a:r>
          </a:p>
          <a:p>
            <a:pPr marL="0" indent="0">
              <a:buNone/>
            </a:pPr>
            <a:r>
              <a:rPr lang="de-DE" dirty="0"/>
              <a:t>- Kontextualisierung des Studienwissens</a:t>
            </a:r>
          </a:p>
          <a:p>
            <a:pPr marL="0" indent="0">
              <a:buNone/>
            </a:pPr>
            <a:r>
              <a:rPr lang="de-DE" dirty="0"/>
              <a:t>- Persönlichkeitsbildung durch Problemlösung in fremder Umgebung, Verarbeitung von kulturellen Unterschieden, etc. </a:t>
            </a:r>
          </a:p>
          <a:p>
            <a:pPr marL="0" indent="0">
              <a:buNone/>
            </a:pPr>
            <a:r>
              <a:rPr lang="de-DE" dirty="0"/>
              <a:t>- Vorbereitung einer Abschlussarbeit</a:t>
            </a:r>
          </a:p>
        </p:txBody>
      </p:sp>
    </p:spTree>
    <p:extLst>
      <p:ext uri="{BB962C8B-B14F-4D97-AF65-F5344CB8AC3E}">
        <p14:creationId xmlns:p14="http://schemas.microsoft.com/office/powerpoint/2010/main" val="29392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Grundsatzfragen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ptos" panose="020B0004020202020204" pitchFamily="34" charset="0"/>
              <a:buChar char="-"/>
            </a:pPr>
            <a:r>
              <a:rPr lang="de-DE" dirty="0"/>
              <a:t>Zeitpunkt des Auslandsaufenthalts im Studienverlauf</a:t>
            </a:r>
          </a:p>
          <a:p>
            <a:pPr>
              <a:buFont typeface="Aptos" panose="020B0004020202020204" pitchFamily="34" charset="0"/>
              <a:buChar char="-"/>
            </a:pPr>
            <a:r>
              <a:rPr lang="de-DE" dirty="0"/>
              <a:t>Dauer des geplanten Auslandsaufenthalts (Semester/Jahr)</a:t>
            </a:r>
          </a:p>
          <a:p>
            <a:pPr>
              <a:buFont typeface="Aptos" panose="020B0004020202020204" pitchFamily="34" charset="0"/>
              <a:buChar char="-"/>
            </a:pPr>
            <a:r>
              <a:rPr lang="de-DE" dirty="0"/>
              <a:t>Zielsetzung (Sprache/inhaltliche Vertiefung in Fachbereich)</a:t>
            </a:r>
          </a:p>
          <a:p>
            <a:pPr>
              <a:buFont typeface="Aptos" panose="020B0004020202020204" pitchFamily="34" charset="0"/>
              <a:buChar char="-"/>
            </a:pPr>
            <a:r>
              <a:rPr lang="de-DE" dirty="0"/>
              <a:t>Wahl des Landes/Region/Stadt/Universität an der sie studieren möchte</a:t>
            </a:r>
          </a:p>
          <a:p>
            <a:pPr>
              <a:buFont typeface="Aptos" panose="020B0004020202020204" pitchFamily="34" charset="0"/>
              <a:buChar char="-"/>
            </a:pPr>
            <a:r>
              <a:rPr lang="de-DE" dirty="0"/>
              <a:t>Wahl des Stipendienprogramms (Teilnahmevoraussetzungen, Ausrichtung, Ausstattung/Möglichkeiten/Fristen...)</a:t>
            </a:r>
          </a:p>
          <a:p>
            <a:pPr>
              <a:buFont typeface="Aptos" panose="020B0004020202020204" pitchFamily="34" charset="0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68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ptos" panose="020B0004020202020204" pitchFamily="34" charset="0"/>
              <a:buChar char="-"/>
            </a:pPr>
            <a:r>
              <a:rPr lang="de-DE" sz="2400" dirty="0"/>
              <a:t>Absprache der Anerkennungsmöglichkeiten von im Ausland absolvierten LVs im Rahmen des Studiums an der Universität Wien mit der SPL Sinologie </a:t>
            </a:r>
            <a:r>
              <a:rPr lang="de-DE" sz="2400" u="sng" dirty="0"/>
              <a:t>vor</a:t>
            </a:r>
            <a:r>
              <a:rPr lang="de-DE" sz="2400" dirty="0"/>
              <a:t> dem Auslandsaufenthalt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ptos" panose="020B0004020202020204" pitchFamily="34" charset="0"/>
              <a:buChar char="-"/>
            </a:pPr>
            <a:r>
              <a:rPr lang="de-DE" sz="2400" dirty="0"/>
              <a:t>Rechtzeitige Kontaktaufnahme bzgl. Empfehlungsschreiben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ptos" panose="020B0004020202020204" pitchFamily="34" charset="0"/>
              <a:buChar char="-"/>
            </a:pPr>
            <a:r>
              <a:rPr lang="de-DE" sz="2400" dirty="0"/>
              <a:t>Mitteilung des Studienortes an SPL Sinologie und Mobilitätskoordinator/in nach Erhalt des Stipendiums (spätestens bei Ankunft am Studienort)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ptos" panose="020B0004020202020204" pitchFamily="34" charset="0"/>
              <a:buChar char="-"/>
            </a:pPr>
            <a:r>
              <a:rPr lang="de-DE" sz="2400" dirty="0"/>
              <a:t>Mitteilung/Fragen bzgl. Änderung/Besuch von LVs im Ausland an SPL Sinologie zeitnahe während des Aufenthalts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ptos" panose="020B0004020202020204" pitchFamily="34" charset="0"/>
              <a:buChar char="-"/>
            </a:pPr>
            <a:r>
              <a:rPr lang="de-DE" sz="2400" dirty="0"/>
              <a:t>Einreichen der im Ausland erworbenen Zeugnisse zeitnahe nach Rückkehr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ptos" panose="020B0004020202020204" pitchFamily="34" charset="0"/>
              <a:buChar char="-"/>
            </a:pPr>
            <a:r>
              <a:rPr lang="de-DE" sz="2400" dirty="0"/>
              <a:t>Weitergabe von Informationen an interessierte Studierende/Institut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ptos" panose="020B0004020202020204" pitchFamily="34" charset="0"/>
              <a:buChar char="-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7907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Wege zum Stipendium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ptos" panose="020B0004020202020204" pitchFamily="34" charset="0"/>
              <a:buChar char="-"/>
            </a:pPr>
            <a:r>
              <a:rPr lang="de-DE" dirty="0"/>
              <a:t>Studium im chinesisch-sprachigen Ausland: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DE" dirty="0"/>
              <a:t>Stipendien der Universität Wien: Non-EU Exchange </a:t>
            </a:r>
            <a:r>
              <a:rPr lang="de-DE" dirty="0" err="1"/>
              <a:t>Program</a:t>
            </a:r>
            <a:endParaRPr lang="de-DE" dirty="0"/>
          </a:p>
          <a:p>
            <a:pPr lvl="1">
              <a:buFont typeface="Aptos" panose="020B0004020202020204" pitchFamily="34" charset="0"/>
              <a:buChar char="-"/>
            </a:pPr>
            <a:r>
              <a:rPr lang="de-DE" dirty="0"/>
              <a:t>Stipendien des taiwanesischen Bildungsministerium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en-US" dirty="0"/>
              <a:t>Stipendium des </a:t>
            </a:r>
            <a:r>
              <a:rPr lang="de-DE" dirty="0"/>
              <a:t>China </a:t>
            </a:r>
            <a:r>
              <a:rPr lang="de-DE" dirty="0" err="1"/>
              <a:t>Scholarship</a:t>
            </a:r>
            <a:r>
              <a:rPr lang="de-DE" dirty="0"/>
              <a:t> Council (</a:t>
            </a:r>
            <a:r>
              <a:rPr lang="de-DE" dirty="0" err="1"/>
              <a:t>Ministry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Education)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DE" dirty="0"/>
              <a:t>Konfuzius-Institut Stipendien (</a:t>
            </a:r>
            <a:r>
              <a:rPr lang="de-DE" dirty="0" err="1"/>
              <a:t>Ministry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Education)</a:t>
            </a:r>
          </a:p>
          <a:p>
            <a:pPr>
              <a:buFont typeface="Aptos" panose="020B0004020202020204" pitchFamily="34" charset="0"/>
              <a:buChar char="-"/>
            </a:pPr>
            <a:r>
              <a:rPr lang="de-DE" dirty="0"/>
              <a:t>Sinologie-Studium im </a:t>
            </a:r>
            <a:r>
              <a:rPr lang="de-DE" dirty="0" err="1"/>
              <a:t>europ</a:t>
            </a:r>
            <a:r>
              <a:rPr lang="de-AT" dirty="0" err="1"/>
              <a:t>äischen</a:t>
            </a:r>
            <a:r>
              <a:rPr lang="de-DE" dirty="0"/>
              <a:t> Ausland: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AT" dirty="0"/>
              <a:t>Erasmus</a:t>
            </a:r>
            <a:endParaRPr lang="de-DE" dirty="0"/>
          </a:p>
          <a:p>
            <a:pPr>
              <a:buFont typeface="Aptos" panose="020B0004020202020204" pitchFamily="34" charset="0"/>
              <a:buChar char="-"/>
            </a:pPr>
            <a:r>
              <a:rPr lang="de-DE" dirty="0"/>
              <a:t>Forschungsaufenthalte (MA/Doktorat)</a:t>
            </a:r>
          </a:p>
          <a:p>
            <a:pPr lvl="1">
              <a:buFont typeface="Aptos" panose="020B0004020202020204" pitchFamily="34" charset="0"/>
              <a:buChar char="-"/>
            </a:pPr>
            <a:r>
              <a:rPr lang="de-DE" dirty="0"/>
              <a:t>Kurzfristige wissenschaftliche Auslandsstipendien (KWA)</a:t>
            </a:r>
          </a:p>
          <a:p>
            <a:pPr>
              <a:buFont typeface="Aptos" panose="020B0004020202020204" pitchFamily="34" charset="0"/>
              <a:buChar char="-"/>
            </a:pPr>
            <a:endParaRPr lang="de-DE" dirty="0"/>
          </a:p>
          <a:p>
            <a:pPr>
              <a:buFont typeface="Aptos" panose="020B0004020202020204" pitchFamily="34" charset="0"/>
              <a:buChar char="-"/>
            </a:pPr>
            <a:endParaRPr lang="en-US" dirty="0"/>
          </a:p>
          <a:p>
            <a:pPr>
              <a:buFont typeface="Aptos" panose="020B0004020202020204" pitchFamily="34" charset="0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59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br>
              <a:rPr lang="de-DE" sz="36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de-DE" sz="40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Non-EU Exchange </a:t>
            </a:r>
            <a:r>
              <a:rPr lang="de-DE" sz="4000" kern="1200" dirty="0" err="1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Program</a:t>
            </a:r>
            <a:br>
              <a:rPr lang="de-DE" sz="40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e-DE" sz="4000" kern="1200" dirty="0">
              <a:solidFill>
                <a:schemeClr val="tx1"/>
              </a:solidFill>
              <a:effectLst>
                <a:outerShdw blurRad="177800" dist="38100" dir="2700000" algn="tl">
                  <a:srgbClr val="000000">
                    <a:alpha val="24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dirty="0"/>
              <a:t>Studierende der Universität Wien an Partneruniversitäten (weltweit)</a:t>
            </a:r>
          </a:p>
          <a:p>
            <a:pPr marL="342900" lvl="1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dirty="0"/>
              <a:t>Kriterien: mind. 2 erfolgreich absolvierte Semester (BA), Sprachkenntnisse, bisheriges Studium, Motivationsschreiben, Interview (Mitte Dezember)</a:t>
            </a:r>
          </a:p>
          <a:p>
            <a:pPr marL="342900" lvl="1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AT" dirty="0"/>
              <a:t>Frist für 2025/26: </a:t>
            </a:r>
            <a:r>
              <a:rPr lang="de-AT" u="sng" dirty="0"/>
              <a:t>15.10.2024</a:t>
            </a:r>
            <a:endParaRPr lang="de-AT" dirty="0"/>
          </a:p>
          <a:p>
            <a:pPr marL="342900" lvl="1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AT" dirty="0"/>
              <a:t>Keine Empfehlungsschreiben</a:t>
            </a:r>
          </a:p>
          <a:p>
            <a:pPr marL="342900" lvl="1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dirty="0"/>
              <a:t>Stipendium: 250-500 € monatlich plus Reisekostenzuschuss (200-600 €)</a:t>
            </a:r>
          </a:p>
          <a:p>
            <a:pPr marL="342900" lvl="1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dirty="0"/>
              <a:t>Ohne Stipendium, aber Befreiung von Studiengebühren</a:t>
            </a:r>
          </a:p>
          <a:p>
            <a:pPr marL="342900" lvl="1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dirty="0"/>
              <a:t>Nähere Auskünfte: </a:t>
            </a:r>
            <a:r>
              <a:rPr lang="en-GB" dirty="0">
                <a:hlinkClick r:id="rId3"/>
              </a:rPr>
              <a:t>https://international.univie.ac.at/student-mobility/outgoing-students/non-eu-student-exchange-program/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35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Non-EU Exchange </a:t>
            </a:r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spcBef>
                <a:spcPts val="1000"/>
              </a:spcBef>
              <a:buFont typeface="Aptos" panose="020B0004020202020204" pitchFamily="34" charset="0"/>
              <a:buChar char="-"/>
            </a:pPr>
            <a:r>
              <a:rPr lang="de-DE" dirty="0"/>
              <a:t>Partner im chinesisch-sprachigen Raum:</a:t>
            </a:r>
          </a:p>
          <a:p>
            <a:pPr lvl="1">
              <a:lnSpc>
                <a:spcPct val="100000"/>
              </a:lnSpc>
              <a:buFont typeface="Aptos" panose="020B0004020202020204" pitchFamily="34" charset="0"/>
              <a:buChar char="-"/>
            </a:pPr>
            <a:r>
              <a:rPr lang="de-DE" dirty="0" err="1"/>
              <a:t>Renmin</a:t>
            </a:r>
            <a:r>
              <a:rPr lang="de-DE" dirty="0"/>
              <a:t> University &amp; University </a:t>
            </a:r>
            <a:r>
              <a:rPr lang="de-DE" dirty="0" err="1"/>
              <a:t>of</a:t>
            </a:r>
            <a:r>
              <a:rPr lang="de-DE" dirty="0"/>
              <a:t> Political Science </a:t>
            </a:r>
            <a:r>
              <a:rPr lang="de-DE" dirty="0" err="1"/>
              <a:t>and</a:t>
            </a:r>
            <a:r>
              <a:rPr lang="de-DE" dirty="0"/>
              <a:t> Law (Peking), </a:t>
            </a:r>
            <a:r>
              <a:rPr lang="de-DE" dirty="0" err="1"/>
              <a:t>Nankai</a:t>
            </a:r>
            <a:r>
              <a:rPr lang="de-DE" dirty="0"/>
              <a:t> University (Tianjin), </a:t>
            </a:r>
            <a:r>
              <a:rPr lang="de-DE" dirty="0" err="1"/>
              <a:t>Fudan</a:t>
            </a:r>
            <a:r>
              <a:rPr lang="de-DE" dirty="0"/>
              <a:t> University (Shanghai)</a:t>
            </a:r>
          </a:p>
          <a:p>
            <a:pPr lvl="1">
              <a:lnSpc>
                <a:spcPct val="100000"/>
              </a:lnSpc>
              <a:buFont typeface="Aptos" panose="020B0004020202020204" pitchFamily="34" charset="0"/>
              <a:buChar char="-"/>
            </a:pPr>
            <a:r>
              <a:rPr lang="en-US" dirty="0"/>
              <a:t>Chinese University of Hong Kong, City University HK, University of HK</a:t>
            </a:r>
          </a:p>
          <a:p>
            <a:pPr lvl="1">
              <a:lnSpc>
                <a:spcPct val="100000"/>
              </a:lnSpc>
              <a:buFont typeface="Aptos" panose="020B0004020202020204" pitchFamily="34" charset="0"/>
              <a:buChar char="-"/>
            </a:pPr>
            <a:r>
              <a:rPr lang="de-DE" dirty="0"/>
              <a:t>National Taiwan University &amp; </a:t>
            </a:r>
            <a:r>
              <a:rPr lang="de-DE" dirty="0" err="1"/>
              <a:t>Chengchi</a:t>
            </a:r>
            <a:r>
              <a:rPr lang="de-DE" dirty="0"/>
              <a:t> University (Taipei), </a:t>
            </a:r>
            <a:r>
              <a:rPr lang="de-DE" dirty="0" err="1"/>
              <a:t>ChiaoTung</a:t>
            </a:r>
            <a:r>
              <a:rPr lang="de-DE" dirty="0"/>
              <a:t> University (</a:t>
            </a:r>
            <a:r>
              <a:rPr lang="de-DE" dirty="0" err="1"/>
              <a:t>Hsinchu</a:t>
            </a:r>
            <a:r>
              <a:rPr lang="de-DE" dirty="0"/>
              <a:t>)</a:t>
            </a:r>
          </a:p>
          <a:p>
            <a:pPr lvl="1">
              <a:lnSpc>
                <a:spcPct val="100000"/>
              </a:lnSpc>
              <a:buFont typeface="Aptos" panose="020B0004020202020204" pitchFamily="34" charset="0"/>
              <a:buChar char="-"/>
            </a:pPr>
            <a:r>
              <a:rPr lang="de-DE" dirty="0" err="1"/>
              <a:t>Singapore</a:t>
            </a:r>
            <a:r>
              <a:rPr lang="de-DE" dirty="0"/>
              <a:t> Management University</a:t>
            </a:r>
          </a:p>
          <a:p>
            <a:pPr lvl="1">
              <a:lnSpc>
                <a:spcPct val="100000"/>
              </a:lnSpc>
              <a:buFont typeface="Aptos" panose="020B0004020202020204" pitchFamily="34" charset="0"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AT" dirty="0"/>
              <a:t>Erfahrungsberichte: </a:t>
            </a:r>
          </a:p>
          <a:p>
            <a:pPr marL="0" indent="0">
              <a:buFontTx/>
              <a:buNone/>
            </a:pPr>
            <a:r>
              <a:rPr lang="en-GB" dirty="0">
                <a:hlinkClick r:id="rId3"/>
              </a:rPr>
              <a:t>https://international.univie.ac.at/en/student-mobility/outgoing-students/non-eu-student-exchange-program/personal-reports/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72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Bewerbung für das NON-EU Programm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effectLst/>
              </a:rPr>
              <a:t>Wenn sie ihre Bewerbung zusammen stellen</a:t>
            </a:r>
          </a:p>
          <a:p>
            <a:pPr lvl="1"/>
            <a:r>
              <a:rPr lang="de-DE" dirty="0">
                <a:effectLst/>
              </a:rPr>
              <a:t>Was wollen sie mit dem Auslandsstudium erreichen (Studium, Karriere)? </a:t>
            </a:r>
          </a:p>
          <a:p>
            <a:pPr lvl="1"/>
            <a:r>
              <a:rPr lang="de-AT" dirty="0">
                <a:effectLst/>
              </a:rPr>
              <a:t>Wie kann das Auslandsstudium ihr Studium in Wien bereichern?</a:t>
            </a:r>
          </a:p>
          <a:p>
            <a:pPr lvl="1"/>
            <a:r>
              <a:rPr lang="de-AT" dirty="0">
                <a:effectLst/>
              </a:rPr>
              <a:t>Können sie dort Kurse belegen, die sie sich hier anerkennen lassen können? </a:t>
            </a:r>
          </a:p>
          <a:p>
            <a:pPr lvl="1"/>
            <a:r>
              <a:rPr lang="de-DE" dirty="0">
                <a:effectLst/>
              </a:rPr>
              <a:t>Gibt es erklärungsbedürftige Dinge in ihrem Studienverlauf, Dauer oder ihren Noten?</a:t>
            </a:r>
          </a:p>
          <a:p>
            <a:pPr lvl="1"/>
            <a:r>
              <a:rPr lang="de-AT" dirty="0">
                <a:effectLst/>
              </a:rPr>
              <a:t>Können sie zu allem, was in ihrer Bewerbung steht, drei Sätze formulieren?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7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de-DE" sz="36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Stipendien Des Taiwanesischen Bildungsministerium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3173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200" dirty="0"/>
              <a:t>Taiwan-Stipendium (ordentliches Studium, BA, MA, </a:t>
            </a:r>
            <a:r>
              <a:rPr lang="de-DE" sz="2200" dirty="0" err="1"/>
              <a:t>PhD</a:t>
            </a:r>
            <a:r>
              <a:rPr lang="de-DE" sz="2200" dirty="0"/>
              <a:t>, an einer taiwanesischen Universität, bis zu 5 Jahre Förderung)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 err="1"/>
              <a:t>Huayu</a:t>
            </a:r>
            <a:r>
              <a:rPr lang="de-DE" sz="2200" dirty="0"/>
              <a:t>-Stipendium (Sprachstudium 1 Jahr od. 1Sem., monatliches Stipendium)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 err="1"/>
              <a:t>Huayu</a:t>
            </a:r>
            <a:r>
              <a:rPr lang="de-DE" sz="2200" dirty="0"/>
              <a:t>-Stipendium Sinologie (Sprachstudium 1 Jahr od. 1Sem., monatliches Stipendium)</a:t>
            </a:r>
          </a:p>
          <a:p>
            <a:pPr marL="457200" lvl="1" indent="0">
              <a:buNone/>
            </a:pPr>
            <a:r>
              <a:rPr lang="en-GB" sz="2000" dirty="0">
                <a:hlinkClick r:id="rId3"/>
              </a:rPr>
              <a:t>https://sinologie.univie.ac.at/veranstaltungen/detailansicht/news/</a:t>
            </a:r>
            <a:r>
              <a:rPr lang="de-DE" sz="22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/>
              <a:t>Förderung für Sommersprachkurse an taiwanesischen Universitäten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b="1" dirty="0"/>
              <a:t>Bewerbungseinreichung über </a:t>
            </a:r>
            <a:r>
              <a:rPr lang="de-DE" sz="2200" dirty="0">
                <a:hlinkClick r:id="rId4"/>
              </a:rPr>
              <a:t>Bildungsabteilung Taipei Wirtschafts-und Kulturbüro</a:t>
            </a:r>
            <a:endParaRPr lang="de-DE" sz="2200" dirty="0"/>
          </a:p>
          <a:p>
            <a:pPr marL="0" indent="0">
              <a:buNone/>
            </a:pPr>
            <a:r>
              <a:rPr lang="de-DE" sz="2200" b="1" dirty="0"/>
              <a:t>Info</a:t>
            </a:r>
            <a:r>
              <a:rPr lang="de-DE" sz="2200" dirty="0"/>
              <a:t>: </a:t>
            </a:r>
            <a:r>
              <a:rPr lang="de-DE" sz="2200" dirty="0">
                <a:hlinkClick r:id="rId5"/>
              </a:rPr>
              <a:t>https://www.roc-taiwan.org/at_de/cat/28.html</a:t>
            </a:r>
            <a:r>
              <a:rPr lang="de-DE" sz="2200" dirty="0"/>
              <a:t> </a:t>
            </a:r>
          </a:p>
          <a:p>
            <a:pPr>
              <a:buFont typeface="Aptos" panose="020B0004020202020204" pitchFamily="34" charset="0"/>
              <a:buChar char="-"/>
            </a:pPr>
            <a:r>
              <a:rPr lang="de-AT" sz="2200" dirty="0"/>
              <a:t>Bewerbungsfristen </a:t>
            </a:r>
            <a:r>
              <a:rPr lang="de-DE" sz="2200" dirty="0"/>
              <a:t>entsprechend der Vorjahre wahrscheinlich </a:t>
            </a:r>
            <a:r>
              <a:rPr lang="de-AT" sz="2200" dirty="0"/>
              <a:t>April 2025</a:t>
            </a:r>
            <a:endParaRPr lang="de-DE" sz="2200" dirty="0"/>
          </a:p>
          <a:p>
            <a:pPr>
              <a:buFont typeface="Aptos" panose="020B0004020202020204" pitchFamily="34" charset="0"/>
              <a:buChar char="-"/>
            </a:pPr>
            <a:r>
              <a:rPr lang="de-DE" sz="2200" dirty="0"/>
              <a:t>Infoveranstaltung: </a:t>
            </a:r>
            <a:r>
              <a:rPr lang="de-DE" sz="2200" u="sng" dirty="0"/>
              <a:t>16.01.2025, 17 Uhr</a:t>
            </a:r>
          </a:p>
        </p:txBody>
      </p:sp>
    </p:spTree>
    <p:extLst>
      <p:ext uri="{BB962C8B-B14F-4D97-AF65-F5344CB8AC3E}">
        <p14:creationId xmlns:p14="http://schemas.microsoft.com/office/powerpoint/2010/main" val="217227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2465</Words>
  <Application>Microsoft Macintosh PowerPoint</Application>
  <PresentationFormat>Widescreen</PresentationFormat>
  <Paragraphs>257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STUDIEREN IM AUSLAND  IM RAHMEN DES BA und MA SINOLOGIE  (Oktober 2024)  Dr. Liza Wing Man KAM  liza.wing.man.kam@univie.ac.at </vt:lpstr>
      <vt:lpstr>Warum?</vt:lpstr>
      <vt:lpstr>Grundsatzfragen</vt:lpstr>
      <vt:lpstr>Kommunikation</vt:lpstr>
      <vt:lpstr>Wege zum Stipendium</vt:lpstr>
      <vt:lpstr> Non-EU Exchange Program </vt:lpstr>
      <vt:lpstr>Non-EU Exchange Program</vt:lpstr>
      <vt:lpstr>Bewerbung für das NON-EU Programm</vt:lpstr>
      <vt:lpstr>Stipendien Des Taiwanesischen Bildungsministerium</vt:lpstr>
      <vt:lpstr>PowerPoint Presentation</vt:lpstr>
      <vt:lpstr>Stipendium Des China Scholarship Council</vt:lpstr>
      <vt:lpstr>Konfuzius-institut Stipendien (Ministry of Education)</vt:lpstr>
      <vt:lpstr>ERASMUS+Sinologiestudium an einer europäischen Partneruniversität</vt:lpstr>
      <vt:lpstr>Kurzfristige wissenschaftliche Auslandsstipendien (KWA)</vt:lpstr>
      <vt:lpstr>Anerkennung von Lehrveranstaltungen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STUDIEREN IM AUSLAND  IM RAHMEN DES BA und MA SINOLOGIE  (Oktober 2020)</dc:title>
  <dc:creator>Windows User</dc:creator>
  <cp:lastModifiedBy>Liza Wing Man Kam</cp:lastModifiedBy>
  <cp:revision>41</cp:revision>
  <dcterms:created xsi:type="dcterms:W3CDTF">2020-10-21T16:57:23Z</dcterms:created>
  <dcterms:modified xsi:type="dcterms:W3CDTF">2024-10-16T13:51:36Z</dcterms:modified>
</cp:coreProperties>
</file>