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72" r:id="rId11"/>
    <p:sldId id="266" r:id="rId12"/>
    <p:sldId id="265" r:id="rId13"/>
    <p:sldId id="267" r:id="rId14"/>
    <p:sldId id="268" r:id="rId15"/>
    <p:sldId id="271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82044" autoAdjust="0"/>
  </p:normalViewPr>
  <p:slideViewPr>
    <p:cSldViewPr snapToGrid="0">
      <p:cViewPr varScale="1">
        <p:scale>
          <a:sx n="106" d="100"/>
          <a:sy n="106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BBB90-F357-49CA-8809-A2FA007A84E4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0070-C77E-43C1-BDAA-18EE30CD0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7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STUDYING ABROAD AS PART OF THE BA and MA SINOLOGY (October 2024)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6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China Scholarship Council Scholarship </a:t>
            </a:r>
          </a:p>
          <a:p>
            <a:pPr marL="171450" indent="-171450">
              <a:buFontTx/>
              <a:buChar char="-"/>
            </a:pPr>
            <a:r>
              <a:rPr lang="en-GB" dirty="0"/>
              <a:t>Awarded by the China Scholarship Council, Ministry of Education of the PRC </a:t>
            </a:r>
          </a:p>
          <a:p>
            <a:pPr marL="171450" indent="-171450">
              <a:buFontTx/>
              <a:buChar char="-"/>
            </a:pPr>
            <a:r>
              <a:rPr lang="en-GB" dirty="0"/>
              <a:t>2 semesters (language studies) at a Chinese university (indicate preferences regarding place of study possible, conditional choice) </a:t>
            </a:r>
          </a:p>
          <a:p>
            <a:pPr marL="171450" indent="-171450">
              <a:buFontTx/>
              <a:buChar char="-"/>
            </a:pPr>
            <a:r>
              <a:rPr lang="en-GB" dirty="0"/>
              <a:t>Tuition fee waiver, student accommodation, monthly stipend </a:t>
            </a:r>
          </a:p>
          <a:p>
            <a:pPr marL="171450" indent="-171450">
              <a:buFontTx/>
              <a:buChar char="-"/>
            </a:pPr>
            <a:r>
              <a:rPr lang="en-GB" dirty="0"/>
              <a:t>Application submission via the education department of the Embassy of the People's Republic of China (Vienna)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Info: Confucius Institute Vienna https://www.konfuzius-institut.at/programme/china-stipendien/; https://www.campuschina.org/content/details3_74776.html; http://austria.lxgz.org.cn/austria/lxzg/index.html; https://www.campuschina.org/scholarships/index.html </a:t>
            </a:r>
          </a:p>
          <a:p>
            <a:pPr marL="0" indent="0">
              <a:buFontTx/>
              <a:buNone/>
            </a:pPr>
            <a:r>
              <a:rPr lang="en-GB" dirty="0"/>
              <a:t>Application deadline, similar to previous years, probably February 2025 </a:t>
            </a:r>
          </a:p>
          <a:p>
            <a:pPr marL="0" indent="0">
              <a:buFontTx/>
              <a:buNone/>
            </a:pPr>
            <a:r>
              <a:rPr lang="en-GB" dirty="0"/>
              <a:t>Information event: no information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2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Confucius Institute Scholarships (Ministry of Education)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Awarded by the Headquarters of the Confucius Institutes (</a:t>
            </a:r>
            <a:r>
              <a:rPr lang="en-GB" dirty="0" err="1"/>
              <a:t>Hanban</a:t>
            </a:r>
            <a:r>
              <a:rPr lang="en-GB" dirty="0"/>
              <a:t> </a:t>
            </a:r>
            <a:r>
              <a:rPr lang="zh-TW" altLang="en-US" dirty="0"/>
              <a:t>汉办</a:t>
            </a:r>
            <a:r>
              <a:rPr lang="en-US" altLang="zh-TW" dirty="0"/>
              <a:t>, </a:t>
            </a:r>
            <a:r>
              <a:rPr lang="en-GB" dirty="0"/>
              <a:t>Ministry of Education)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Several programs for semester, annual and study scholarships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Waived tuition fees, on-campus accommodation, monthly living allowance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Information on requirements (e.g. HSK level/number of points) and processes (application/deadlines, award) on the KI homepage: https://www.konfuzius-institut.at/programme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dirty="0"/>
              <a:t>Information event: no information yet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2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ERASMUS+Sinology</a:t>
            </a:r>
            <a:r>
              <a:rPr lang="en-GB" b="1" dirty="0"/>
              <a:t> studies at a European partner university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Erasmus study places in Sinology: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Leiden University, Netherlands (1 x 1 semester)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University of </a:t>
            </a:r>
            <a:r>
              <a:rPr lang="en-GB" dirty="0" err="1"/>
              <a:t>Ca’Foscari</a:t>
            </a:r>
            <a:r>
              <a:rPr lang="en-GB" dirty="0"/>
              <a:t> Venice, Italy (1 x 2 semesters)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University of Turku, Finland (2 x 1 semester)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Tuition fee waiver, Erasmus+ grant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Requirements: 3rd semester (BA); language skills; 30 ECTS per semester, possibility of recognition of 3 ECTS/month of stay (SPL) / (MA) Confirmation of the meaningfulness of the Erasmus stay (supervisor of the master's thesis, SPL)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Main award phase March 15, 2024, remaining places October 15,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https://international.univie.ac.at/studierendenmobilitaet/outgoing-students/erasmus-studienhalte/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1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Short-term academic scholarships abroad (KWA)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Funding for a research stay in the master's or doctoral program 2 weeks - 3 months for: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Research activity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Acquisition of additional qualifications in connection with MA work/dissertation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Requirements</a:t>
            </a:r>
            <a:r>
              <a:rPr lang="en-GB" dirty="0"/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less than 4 years after completing a BA degree;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good academic success;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 thesis/dissertation topic registered and approved;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endorsement of carer;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Confirmation of an institution abroad suitable for research work/additional qualifications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Application</a:t>
            </a:r>
            <a:r>
              <a:rPr lang="en-GB" dirty="0"/>
              <a:t> via the International Office at the University of Vienna on three dates per year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https://international.univie.ac.at/student-mobility/outgoing-students/kurzfrische-auslandsstipendien-kwa/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81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Recognition of courses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Content, scope (ECTS or SWS) and proof of achievement comparable to the corresponding courses in your program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Least problematic: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Sinology International (approx. 8 SWS abroad for 15 ECTS)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Language courses (except special courses such as classical Chinese, translation internship)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For non-EU and Erasmus, you must have the courses to be recognized signed </a:t>
            </a:r>
            <a:r>
              <a:rPr lang="en-GB" b="1" dirty="0"/>
              <a:t>before departure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Preliminary inspection by mobility coordinator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Please submit information about the content, scope and proof of achievements of the courses to be recognized 	and the equivalents at the University of Vienna in clear, table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Final signature from SPL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8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without guarantee </a:t>
            </a:r>
          </a:p>
          <a:p>
            <a:r>
              <a:rPr lang="en-GB" dirty="0"/>
              <a:t>Please check in particular the deadlines and application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0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WHY?</a:t>
            </a:r>
          </a:p>
          <a:p>
            <a:endParaRPr lang="en-GB" dirty="0"/>
          </a:p>
          <a:p>
            <a:r>
              <a:rPr lang="en-GB" dirty="0"/>
              <a:t>- Consolidation, expansion and perfection of language skills 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Contextualization of study knowledge </a:t>
            </a:r>
          </a:p>
          <a:p>
            <a:pPr marL="171450" indent="-171450">
              <a:buFontTx/>
              <a:buChar char="-"/>
            </a:pPr>
            <a:r>
              <a:rPr lang="en-GB" dirty="0"/>
              <a:t>Personal development through problem solving in a foreign environment, processing cultural differences, etc. </a:t>
            </a:r>
          </a:p>
          <a:p>
            <a:pPr marL="171450" indent="-171450">
              <a:buFontTx/>
              <a:buChar char="-"/>
            </a:pPr>
            <a:r>
              <a:rPr lang="en-GB" dirty="0"/>
              <a:t>Preparation of a final 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2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Fundamental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Time of the stay abroad during the course of your studies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Duration of the planned stay abroad (semester/year)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Objective (language/deepening the content in the subject area)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country/region/city/university where you would like to study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scholarship program (participation requirements, orientation, facilities/opportunities/deadlines...)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7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Communication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Discussion of the recognition options for courses completed abroad as part of your studies at the University of Vienna with the SPL Sinology before the stay abroad </a:t>
            </a:r>
          </a:p>
          <a:p>
            <a:pPr marL="171450" indent="-171450">
              <a:buFontTx/>
              <a:buChar char="-"/>
            </a:pPr>
            <a:r>
              <a:rPr lang="en-GB" dirty="0"/>
              <a:t>Timely contact regarding letters of recommendation 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Notification of the place of study to SPL Sinology and mobility coordinator after receipt of the scholarship (at the latest upon arrival at the place of study) </a:t>
            </a:r>
          </a:p>
          <a:p>
            <a:pPr marL="171450" indent="-171450">
              <a:buFontTx/>
              <a:buChar char="-"/>
            </a:pPr>
            <a:r>
              <a:rPr lang="en-GB" dirty="0"/>
              <a:t>Message/questions regarding changes/visits to courses abroad should be sent to SPL Sinology promptly during your stay </a:t>
            </a:r>
          </a:p>
          <a:p>
            <a:pPr marL="171450" indent="-171450">
              <a:buFontTx/>
              <a:buChar char="-"/>
            </a:pPr>
            <a:r>
              <a:rPr lang="en-GB" dirty="0"/>
              <a:t>Submit the certificates acquired abroad promptly after returning </a:t>
            </a:r>
          </a:p>
          <a:p>
            <a:pPr marL="171450" indent="-171450">
              <a:buFontTx/>
              <a:buChar char="-"/>
            </a:pPr>
            <a:r>
              <a:rPr lang="en-GB" dirty="0"/>
              <a:t>Passing on information to interested students/institutes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80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Ways to get a scholarship </a:t>
            </a:r>
          </a:p>
          <a:p>
            <a:r>
              <a:rPr lang="en-GB" dirty="0"/>
              <a:t>- Studying in Chinese-speaking countries: </a:t>
            </a:r>
          </a:p>
          <a:p>
            <a:r>
              <a:rPr lang="en-GB" dirty="0"/>
              <a:t>	- Scholarships from the University of Vienna: Non-EU Exchange Program </a:t>
            </a:r>
          </a:p>
          <a:p>
            <a:r>
              <a:rPr lang="en-GB" dirty="0"/>
              <a:t>	- Scholarships from the Taiwanese Ministry of Education </a:t>
            </a:r>
          </a:p>
          <a:p>
            <a:r>
              <a:rPr lang="en-GB" dirty="0"/>
              <a:t>	- China Scholarship Council (Ministry of Education) </a:t>
            </a:r>
          </a:p>
          <a:p>
            <a:r>
              <a:rPr lang="en-GB" dirty="0"/>
              <a:t>	- Scholarship Confucius Institute Scholarships (Ministry of Education) </a:t>
            </a:r>
          </a:p>
          <a:p>
            <a:pPr marL="171450" indent="-171450">
              <a:buFontTx/>
              <a:buChar char="-"/>
            </a:pPr>
            <a:r>
              <a:rPr lang="en-GB" dirty="0"/>
              <a:t>Studying Sinology in other European countries: Erasmus </a:t>
            </a:r>
          </a:p>
          <a:p>
            <a:pPr marL="171450" indent="-171450">
              <a:buFontTx/>
              <a:buChar char="-"/>
            </a:pPr>
            <a:r>
              <a:rPr lang="en-GB" dirty="0"/>
              <a:t>Research stays (MA/Doctorate) </a:t>
            </a:r>
          </a:p>
          <a:p>
            <a:pPr marL="0" indent="0">
              <a:buFontTx/>
              <a:buNone/>
            </a:pPr>
            <a:r>
              <a:rPr lang="en-GB" dirty="0"/>
              <a:t>	- Short-term academic scholarships abroad (KWA)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7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Non-EU Exchange </a:t>
            </a:r>
            <a:r>
              <a:rPr lang="de-DE" sz="1200" b="1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</a:t>
            </a:r>
            <a:endParaRPr lang="de-DE" sz="1200" b="1" kern="1200" dirty="0">
              <a:solidFill>
                <a:schemeClr val="tx1"/>
              </a:solidFill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Students of the University of Vienna at partner universities (worldwide)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Criteria: at least 2 successfully completed semesters (BA), language skills, previous studies, letter of motivation, interview (mid-December)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Deadline for 2025/26: October 15, 2024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No letters of recommendation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Scholarship: €250-500 per month plus travel allowance (€200-600)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Without scholarship, but tuition fee exemption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Further information: https://international.univie.ac.at/student-mobility/outgoing-students/non-eu-student-exchange-program/</a:t>
            </a:r>
          </a:p>
          <a:p>
            <a:br>
              <a:rPr lang="de-DE" sz="1200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18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Non-EU Exchange </a:t>
            </a:r>
            <a:r>
              <a:rPr lang="de-DE" b="1" dirty="0" err="1"/>
              <a:t>Program</a:t>
            </a:r>
            <a:endParaRPr lang="de-DE" b="1" dirty="0"/>
          </a:p>
          <a:p>
            <a:pPr marL="171450" indent="-171450">
              <a:buFontTx/>
              <a:buChar char="-"/>
            </a:pPr>
            <a:r>
              <a:rPr lang="en-GB" dirty="0"/>
              <a:t>Partners in Chinese-speaking countries: </a:t>
            </a:r>
          </a:p>
          <a:p>
            <a:pPr marL="0" indent="0">
              <a:buFontTx/>
              <a:buNone/>
            </a:pPr>
            <a:r>
              <a:rPr lang="en-GB" dirty="0"/>
              <a:t>Renmin University &amp; University of Political Science and Law (Beijing), </a:t>
            </a:r>
          </a:p>
          <a:p>
            <a:pPr marL="0" indent="0">
              <a:buFontTx/>
              <a:buNone/>
            </a:pPr>
            <a:r>
              <a:rPr lang="en-GB" dirty="0"/>
              <a:t>Nankai University (Tianjin), Fudan University (Shanghai) </a:t>
            </a:r>
          </a:p>
          <a:p>
            <a:pPr marL="0" indent="0">
              <a:buFontTx/>
              <a:buNone/>
            </a:pPr>
            <a:r>
              <a:rPr lang="en-GB" dirty="0"/>
              <a:t>Chinese University of HK, City University HK, University of Hong Kong </a:t>
            </a:r>
          </a:p>
          <a:p>
            <a:pPr marL="0" indent="0">
              <a:buFontTx/>
              <a:buNone/>
            </a:pPr>
            <a:r>
              <a:rPr lang="en-GB" dirty="0"/>
              <a:t>National Taiwan University &amp; </a:t>
            </a:r>
            <a:r>
              <a:rPr lang="en-GB" dirty="0" err="1"/>
              <a:t>Chengchi</a:t>
            </a:r>
            <a:r>
              <a:rPr lang="en-GB" dirty="0"/>
              <a:t> University (Taipei), </a:t>
            </a:r>
            <a:r>
              <a:rPr lang="en-GB" dirty="0" err="1"/>
              <a:t>ChiaoTung</a:t>
            </a:r>
            <a:r>
              <a:rPr lang="en-GB" dirty="0"/>
              <a:t> University (Hsinchu) </a:t>
            </a:r>
          </a:p>
          <a:p>
            <a:pPr marL="0" indent="0">
              <a:buFontTx/>
              <a:buNone/>
            </a:pPr>
            <a:r>
              <a:rPr lang="en-GB" dirty="0"/>
              <a:t>Singapore Management University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- Testimonials </a:t>
            </a:r>
          </a:p>
          <a:p>
            <a:pPr marL="0" indent="0">
              <a:buFontTx/>
              <a:buNone/>
            </a:pPr>
            <a:r>
              <a:rPr lang="en-GB" dirty="0"/>
              <a:t>https://</a:t>
            </a:r>
            <a:r>
              <a:rPr lang="en-GB" dirty="0" err="1"/>
              <a:t>international.univie.ac.at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/student-mobility/outgoing-students/non-</a:t>
            </a:r>
            <a:r>
              <a:rPr lang="en-GB" dirty="0" err="1"/>
              <a:t>eu</a:t>
            </a:r>
            <a:r>
              <a:rPr lang="en-GB" dirty="0"/>
              <a:t>-student-exchange-program/personal-reports/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Application for the NON-EU program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When you put together your application: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What do you want to achieve by studying abroad (study, career)?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How can studying abroad enrich your studies in Vienna?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take courses there that you can have recognized here?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Are there things that need to be explained about your course of study, duration or grades?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write three sentences about everything in your application?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5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Scholarships from the Taiwan Ministry of Education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Taiwan scholarship (full degree, BA, MA, PhD, at a Taiwanese university, up to 5 years funding)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Huayu</a:t>
            </a:r>
            <a:r>
              <a:rPr lang="en-GB" dirty="0"/>
              <a:t> scholarship (language study 1 year or 1 semester, monthly scholarship)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err="1"/>
              <a:t>Huayu</a:t>
            </a:r>
            <a:r>
              <a:rPr lang="en-GB" dirty="0"/>
              <a:t> scholarship Sinology (language study 1 year or 1 semester, monthly scholarship) https://sinologie.univie.ac.at/veranstaltungen/detailansicht/news/ausweisung-huayu-sprachstipendium-des-bildungsministerium-der- </a:t>
            </a:r>
            <a:r>
              <a:rPr lang="en-GB" dirty="0" err="1"/>
              <a:t>Republik-china-taiwan-fuer-studi</a:t>
            </a:r>
            <a:r>
              <a:rPr lang="en-GB" dirty="0"/>
              <a:t>/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Funding for summer language courses at Taiwanese universities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Application submission via Education Department Taipei Economic and Cultural Office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Info: https://www.roc-taiwan.org/at_de/cat/28.html Application deadlines similar to previous years are probably April 2025 Information event: January 16, 2025, 5 </a:t>
            </a:r>
            <a:r>
              <a:rPr lang="en-GB" dirty="0" err="1"/>
              <a:t>p.m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70070-C77E-43C1-BDAA-18EE30CD03D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87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A39E-F205-9D0A-3B3F-42417BE8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36F9C-A149-2D0A-E117-BB9CD218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4D52D-7B36-0BC6-7494-D97A09D0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AA24-C8EB-2A0E-27B7-028B6F89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CE53-9DB8-4802-B56E-1E742B9F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6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0748-29FB-8D1E-0BF2-1AFC4AF6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FEC18-4F56-AFBB-DCB7-3355E2AE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481E-9591-DC7E-79D4-18C0A727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9A5D-F010-E401-D318-9AA6D7E6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50359-0DD6-EB4A-C802-A4C966E7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2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0C40D-730E-78CE-11A3-9B9D111D2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3562E-9D03-C999-1F06-8B4C2D733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4A90B-85EB-FE3F-3653-1000F391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5A56B-F26C-DFF4-3186-641C7D37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3EA2-106D-6B37-4422-46612372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5A6FD-1B49-33E4-B067-6B16BAC0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3D63F-9D76-D73B-7909-C6DDBA22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A2D3-941F-3360-74D5-C2402ADB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5F564-016B-223B-BF51-7D1BBF4C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8D89-0CC1-B25A-BD93-7B35E6A97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2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8F71-9A93-E7D8-5D74-E659F87A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22E65-03DE-F9C1-B6A1-6C288931F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E5E9-B852-A58F-B800-4477A9EE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9BE3-D1FA-849B-C862-E6104829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4093-6D54-4877-49C1-699D71A9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5EDDB-7432-7AEC-F14F-C498EE9D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7E7C-F353-C6E0-3199-50C327CDC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0D75B-ED78-A936-06F5-4263EC14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535B-EE6B-A364-D52F-C4619161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01B2C-42A5-D265-C35F-4FB3C9E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F8A20-BA5A-9B27-2A49-ABA36378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4601-9E44-6A75-D56E-F7F5EDCD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C1C4D-2395-39C8-374C-E5C04D3E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4A0AA-AFB7-6FDB-7BE0-A45A7B856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B79CB-CF2D-D905-640A-2E0E548A2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BA4F2-EA69-BA50-0ED1-B5F654909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576997-39E6-271B-9993-5599A346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CA246-6EC0-79A2-7F1F-B99D2F0A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85289-2CBB-3956-90CB-D8D97CD3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B8C6-C3F3-E353-5828-2206FB6DB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40810-6989-42B6-B984-DE93D1C5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5437D-226B-EA85-7FA6-16CFB802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02AA-61F0-59E6-BAB3-EB095401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4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596BA6-65BB-BC29-89DD-F1061B1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58395-9765-0B16-AFB9-31477432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5B58-D05B-CE63-D056-389F7B25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43A4-802A-2DBB-104C-A8502AA4B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E2A99-866B-C824-C165-628BE8CC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28640-619F-5E67-F933-CD84396C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9C6F7-E9BC-C44C-B063-8A05713A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A8FCB-EC7E-11D1-27AC-47F2AE59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C4556-53AF-2D53-CD95-325D9264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AB125-E572-98F7-AA51-F236DDF3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B71B5-926E-10C8-9416-E09AD013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17E03-D4C1-81A2-0BC3-810B30CEC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92E07-D848-E37E-8802-F663FB21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7EBF-FA6C-7B9B-192F-E053C6E8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8A000-BFF4-6472-189D-37A47D8B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8430E-693B-7FA3-DB03-100F9F6C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27DE6-B837-2063-28AB-78711E154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E0B3-7994-C96E-1CFD-7EF182124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E6A8-0545-2073-2BEF-E1A0D4C43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BFBFA-197A-C425-AE01-D50AF32A3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3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fuzius-institut.at/programme/china-stipendi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mpuschina.org/scholarships/index.html" TargetMode="External"/><Relationship Id="rId5" Type="http://schemas.openxmlformats.org/officeDocument/2006/relationships/hyperlink" Target="http://austria.lxgz.org.cn/austria/lxzg/index.html" TargetMode="External"/><Relationship Id="rId4" Type="http://schemas.openxmlformats.org/officeDocument/2006/relationships/hyperlink" Target="https://www.campuschina.org/content/details3_7477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fuzius-institut.at/programm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ierendenmobilitaet/outgoing-students/erasmus-studienaufenthalt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ierendenmobilitaet/outgoing-students/kurzfristige-wissenschaftliche-auslandsstipendien-kw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ss-sinologie.univie.ac.at/studium/studieren-im-ausland/faq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ie.yu@univie.ac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student-mobility/outgoing-students/non-eu-student-exchange-progra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univie.ac.at/en/student-mobility/outgoing-students/non-eu-student-exchange-program/personal-repor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nologie.univie.ac.at/veranstaltungen/detailansicht/news/ausweisung-huayu-sprachstipendium-des-bildungsministerium-der-%20Republik-china-taiwan-fuer-stud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c-taiwan.org/at_de/cat/28.html" TargetMode="External"/><Relationship Id="rId4" Type="http://schemas.openxmlformats.org/officeDocument/2006/relationships/hyperlink" Target="https://www.taiwanembassy.org/at_d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974" y="206477"/>
            <a:ext cx="6812526" cy="6651523"/>
          </a:xfrm>
        </p:spPr>
        <p:txBody>
          <a:bodyPr>
            <a:noAutofit/>
          </a:bodyPr>
          <a:lstStyle/>
          <a:p>
            <a:pPr algn="l"/>
            <a:r>
              <a:rPr lang="en-GB" sz="3600" b="1" dirty="0"/>
              <a:t>STUDYING ABROAD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As part of the BA and MA in Chinese Studies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(</a:t>
            </a:r>
            <a:r>
              <a:rPr lang="de-DE" sz="3600" b="1" dirty="0" err="1"/>
              <a:t>October</a:t>
            </a:r>
            <a:r>
              <a:rPr lang="de-DE" sz="3600" b="1" dirty="0"/>
              <a:t> 2024)</a:t>
            </a:r>
            <a:br>
              <a:rPr lang="de-DE" sz="3600" b="1" dirty="0"/>
            </a:br>
            <a:br>
              <a:rPr lang="de-DE" sz="3600" b="1" dirty="0"/>
            </a:br>
            <a:r>
              <a:rPr lang="de-DE" sz="2400" cap="none" dirty="0"/>
              <a:t>Dr</a:t>
            </a:r>
            <a:r>
              <a:rPr lang="de-DE" sz="2400" dirty="0"/>
              <a:t>. L</a:t>
            </a:r>
            <a:r>
              <a:rPr lang="de-DE" sz="2400" cap="none" dirty="0"/>
              <a:t>iza Wing Man KAM</a:t>
            </a:r>
            <a:br>
              <a:rPr lang="de-DE" sz="2400" cap="none" dirty="0"/>
            </a:br>
            <a:br>
              <a:rPr lang="de-DE" sz="2400" cap="none" dirty="0"/>
            </a:br>
            <a:r>
              <a:rPr lang="de-DE" sz="2400" cap="none" dirty="0"/>
              <a:t>liza.wing.man.kam@univie.ac.at</a:t>
            </a:r>
            <a:br>
              <a:rPr lang="de-DE" sz="2400" cap="none" dirty="0"/>
            </a:br>
            <a:endParaRPr lang="de-DE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FBEA-D11A-0E61-6091-FB000124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00A2A3-4A25-6DF1-3973-C8514777A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123" y="0"/>
            <a:ext cx="4881905" cy="6908512"/>
          </a:xfrm>
        </p:spPr>
      </p:pic>
    </p:spTree>
    <p:extLst>
      <p:ext uri="{BB962C8B-B14F-4D97-AF65-F5344CB8AC3E}">
        <p14:creationId xmlns:p14="http://schemas.microsoft.com/office/powerpoint/2010/main" val="210425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03" y="-722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China Scholarship Council Scholarship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03" y="990284"/>
            <a:ext cx="11840497" cy="4351338"/>
          </a:xfrm>
        </p:spPr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en-GB" sz="2400" dirty="0"/>
              <a:t>Awarded by the China Scholarship Council, Ministry of Education of the PRC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2 semesters (language studies) at a Chinese university (indicate preferences regarding place of study possible, conditional choice)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Tuition fee waiver, student accommodation, monthly stipend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Application submission via the Education Department of the Embassy of the People's Republic of China (Vienna) </a:t>
            </a:r>
          </a:p>
          <a:p>
            <a:pPr marL="0" indent="0">
              <a:buFontTx/>
              <a:buNone/>
            </a:pPr>
            <a:r>
              <a:rPr lang="en-GB" sz="2400" b="1" dirty="0"/>
              <a:t>Info</a:t>
            </a:r>
            <a:r>
              <a:rPr lang="en-GB" sz="2400" dirty="0"/>
              <a:t>: Confucius Institute in Vienna </a:t>
            </a:r>
          </a:p>
          <a:p>
            <a:pPr marL="0" indent="0">
              <a:buFontTx/>
              <a:buNone/>
            </a:pPr>
            <a:r>
              <a:rPr lang="en-GB" sz="2400" dirty="0">
                <a:hlinkClick r:id="rId3"/>
              </a:rPr>
              <a:t>https://www.konfuzius-institut.at/programme/china-stipendien/</a:t>
            </a:r>
            <a:endParaRPr lang="en-GB" sz="2400" dirty="0"/>
          </a:p>
          <a:p>
            <a:pPr marL="0" indent="0">
              <a:buFontTx/>
              <a:buNone/>
            </a:pPr>
            <a:r>
              <a:rPr lang="en-GB" sz="2400" dirty="0">
                <a:hlinkClick r:id="rId4"/>
              </a:rPr>
              <a:t>https://www.campuschina.org/content/details3_74776.html</a:t>
            </a:r>
            <a:endParaRPr lang="en-GB" sz="2400" dirty="0"/>
          </a:p>
          <a:p>
            <a:pPr marL="0" indent="0">
              <a:buFontTx/>
              <a:buNone/>
            </a:pPr>
            <a:r>
              <a:rPr lang="en-GB" sz="2400" dirty="0">
                <a:hlinkClick r:id="rId5"/>
              </a:rPr>
              <a:t>http://austria.lxgz.org.cn/austria/lxzg/index.html</a:t>
            </a:r>
            <a:endParaRPr lang="en-GB" sz="2400" dirty="0"/>
          </a:p>
          <a:p>
            <a:pPr marL="0" indent="0">
              <a:buFontTx/>
              <a:buNone/>
            </a:pPr>
            <a:r>
              <a:rPr lang="en-GB" sz="2400" dirty="0">
                <a:hlinkClick r:id="rId6"/>
              </a:rPr>
              <a:t>https://www.campuschina.org/scholarships/index.html</a:t>
            </a:r>
            <a:endParaRPr lang="en-GB" sz="2400" dirty="0"/>
          </a:p>
          <a:p>
            <a:pPr marL="0" indent="0">
              <a:buFontTx/>
              <a:buNone/>
            </a:pPr>
            <a:r>
              <a:rPr lang="en-GB" sz="2400" b="1" dirty="0"/>
              <a:t>Application deadline:</a:t>
            </a:r>
            <a:r>
              <a:rPr lang="en-GB" sz="2400" dirty="0"/>
              <a:t> similar to previous years probably </a:t>
            </a:r>
            <a:r>
              <a:rPr lang="en-GB" sz="2400" b="1" u="sng" dirty="0"/>
              <a:t>February 2025 </a:t>
            </a:r>
          </a:p>
          <a:p>
            <a:pPr marL="0" indent="0">
              <a:buFontTx/>
              <a:buNone/>
            </a:pPr>
            <a:r>
              <a:rPr lang="en-GB" sz="2400" dirty="0"/>
              <a:t>Information event: no information yet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9052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/>
              <a:t>Confucius Institute Scholarships (Ministry of Education)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sz="2400" dirty="0"/>
              <a:t>Awarded by the Headquarters of the Confucius Institutes (</a:t>
            </a:r>
            <a:r>
              <a:rPr lang="en-GB" sz="2400" dirty="0" err="1"/>
              <a:t>Hanban</a:t>
            </a:r>
            <a:r>
              <a:rPr lang="en-GB" sz="2400" dirty="0"/>
              <a:t> </a:t>
            </a:r>
            <a:r>
              <a:rPr lang="zh-TW" altLang="en-US" sz="2400" dirty="0"/>
              <a:t>汉办</a:t>
            </a:r>
            <a:r>
              <a:rPr lang="en-US" altLang="zh-TW" sz="2400" dirty="0"/>
              <a:t>, </a:t>
            </a:r>
            <a:r>
              <a:rPr lang="en-GB" sz="2400" dirty="0"/>
              <a:t>Ministry of Education)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sz="2400" dirty="0"/>
              <a:t>Several programs for semester, annual and study scholarships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sz="2400" dirty="0"/>
              <a:t>Waived tuition fees, on-campus accommodation, monthly living allowance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sz="2400" dirty="0"/>
              <a:t>Information on requirements (e.g. HSK level/number of points) and processes (application/deadlines, award) on the KI homepage: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dirty="0">
                <a:hlinkClick r:id="rId3"/>
              </a:rPr>
              <a:t>https://www.konfuzius-institut.at/programme </a:t>
            </a:r>
            <a:endParaRPr lang="en-GB" sz="2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GB" sz="2400" dirty="0"/>
              <a:t>Next Information event: no information yet, perhaps </a:t>
            </a:r>
            <a:r>
              <a:rPr lang="en-GB" sz="2400" b="1" u="sng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48796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-1"/>
            <a:ext cx="11936361" cy="153065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ERASMUS+ Sinology/ Chinese Studies at a European Partner University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39" y="1530657"/>
            <a:ext cx="11936361" cy="503391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Erasmus study places in Sinology: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Leiden University, Netherlands (1 x 1 semester)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/>
              <a:t>University of </a:t>
            </a:r>
            <a:r>
              <a:rPr lang="en-GB" sz="2400" dirty="0" err="1"/>
              <a:t>Ca’Foscari</a:t>
            </a:r>
            <a:r>
              <a:rPr lang="en-GB" sz="2400" dirty="0"/>
              <a:t> Venice, Italy (1 x 2 semesters)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/>
              <a:t>University of Turku, Finland (2 x 1 semester)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Tuition fee waiver, Erasmus+ grant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Requirements</a:t>
            </a:r>
            <a:r>
              <a:rPr lang="en-GB" sz="2400" dirty="0"/>
              <a:t>: 3rd semester (BA); language skills; 30 ECTS per semester, possibility of recognition of 3 ECTS/month of stay (SPL)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MA: Confirmation of the meaningfulness of the Erasmus stay (supervisor of the master's thesis, SPL)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Main award phase: </a:t>
            </a:r>
            <a:r>
              <a:rPr lang="en-GB" sz="2400" dirty="0"/>
              <a:t>March 05, 2025, remaining places October 05, 2025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Info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https://international.univie.ac.at/studierendenmobilitaet/outgoing-students/erasmus-studienaufenthalte/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773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43" y="-72268"/>
            <a:ext cx="11970557" cy="1227701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/>
              <a:t>Short-term Academic Scholarships Abroad (KWA)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42" y="949367"/>
            <a:ext cx="11970557" cy="546228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Funding for a research stay in the master's or doctoral program 2 weeks - 3 months for: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- Research activity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400" dirty="0"/>
              <a:t>Acquisition of additional qualifications in connection with MA work/dissertation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Requirements</a:t>
            </a:r>
            <a:r>
              <a:rPr lang="en-GB" sz="2400" dirty="0"/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GB" sz="2400" dirty="0"/>
              <a:t>less than 4 years after completing a BA degree;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GB" sz="2400" dirty="0"/>
              <a:t>good academic success;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GB" sz="2400" dirty="0"/>
              <a:t>MA thesis/dissertation topic registered and approved;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GB" sz="2400" dirty="0"/>
              <a:t>endorsement of carer;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Char char="-"/>
              <a:tabLst/>
              <a:defRPr/>
            </a:pPr>
            <a:r>
              <a:rPr lang="en-GB" sz="2400" dirty="0"/>
              <a:t>Confirmation of an institution abroad suitable for research work/additional qualifications </a:t>
            </a:r>
            <a:endParaRPr lang="en-GB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Application</a:t>
            </a:r>
            <a:r>
              <a:rPr lang="en-GB" sz="2400" dirty="0"/>
              <a:t> via the International Office at the University of Vienna on three dates per year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/>
              <a:t>(15 Feb., 15 May, 15 Oct.)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Info</a:t>
            </a:r>
            <a:r>
              <a:rPr lang="en-GB" sz="2400" dirty="0"/>
              <a:t>: </a:t>
            </a:r>
            <a:r>
              <a:rPr lang="en-GB" sz="2400" dirty="0">
                <a:hlinkClick r:id="rId3"/>
              </a:rPr>
              <a:t>https://international.univie.ac.at/studierendenmobilitaet/outgoing-students/kurzfristige-wissenschaftliche-auslandsstipendien-kwa/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208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F14F1-39C8-A57B-915F-35746657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1" y="162232"/>
            <a:ext cx="10515600" cy="1325563"/>
          </a:xfrm>
        </p:spPr>
        <p:txBody>
          <a:bodyPr/>
          <a:lstStyle/>
          <a:p>
            <a:r>
              <a:rPr lang="en-GB" b="1" dirty="0"/>
              <a:t>Recognition of Courses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D6773F-FCA8-5EDB-A8FD-1684280A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1" y="1690688"/>
            <a:ext cx="11325891" cy="5005080"/>
          </a:xfrm>
        </p:spPr>
        <p:txBody>
          <a:bodyPr>
            <a:normAutofit fontScale="85000" lnSpcReduction="20000"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Content, scope (ECTS or SWS) and proof of achievement comparable to the corresponding courses in your program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Least problematic: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600" dirty="0"/>
              <a:t>Sinology International (approx. 8 SWS abroad for 15 ECTS)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2600" dirty="0"/>
              <a:t>Language courses (except special courses such as classical Chinese, translation internship)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For non-EU and Erasmus, you must have the courses to be recognized signed </a:t>
            </a:r>
            <a:r>
              <a:rPr lang="en-GB" b="1" dirty="0"/>
              <a:t>before departure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Preliminary inspection by mobility coordinator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- Please submit information about the content, scope and proof of 	achievements of the courses to be recognized and the equivalents at the 	University of Vienna in a clear, table 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Final signature from SPL</a:t>
            </a:r>
          </a:p>
        </p:txBody>
      </p:sp>
    </p:spTree>
    <p:extLst>
      <p:ext uri="{BB962C8B-B14F-4D97-AF65-F5344CB8AC3E}">
        <p14:creationId xmlns:p14="http://schemas.microsoft.com/office/powerpoint/2010/main" val="228789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Information without guarantee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check in particular the deadlines and application requirements</a:t>
            </a:r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69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DD5F-E789-1459-D6F0-66BB96E3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27FD-AEC4-881B-176D-2FE3E49CB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QUESTIONS?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hlinkClick r:id="rId2"/>
              </a:rPr>
              <a:t>FAQs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2685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86AB-8663-A049-DEBE-CDB72300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7EBA-8C14-977F-5890-AD0D7D3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Concerning credit transfers: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Ms Stefanie Yu: </a:t>
            </a:r>
            <a:r>
              <a:rPr lang="en-GB" dirty="0">
                <a:hlinkClick r:id="rId2"/>
              </a:rPr>
              <a:t>stefanie.yu@univie.ac.at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9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5447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- Consolidation, expansion and perfection of language skills </a:t>
            </a:r>
          </a:p>
          <a:p>
            <a:pPr marL="171450" indent="-171450">
              <a:buFontTx/>
              <a:buChar char="-"/>
            </a:pPr>
            <a:r>
              <a:rPr lang="en-GB" dirty="0"/>
              <a:t>Contextualization of study knowledge </a:t>
            </a:r>
          </a:p>
          <a:p>
            <a:pPr marL="171450" indent="-171450">
              <a:buFontTx/>
              <a:buChar char="-"/>
            </a:pPr>
            <a:r>
              <a:rPr lang="en-GB" dirty="0"/>
              <a:t>Personal development through problem solving in a foreign environment, processing cultural differences, etc. </a:t>
            </a:r>
          </a:p>
          <a:p>
            <a:pPr marL="171450" indent="-171450">
              <a:buFontTx/>
              <a:buChar char="-"/>
            </a:pPr>
            <a:r>
              <a:rPr lang="en-GB" dirty="0"/>
              <a:t>Preparation for the final thesis</a:t>
            </a:r>
          </a:p>
          <a:p>
            <a:pPr marL="171450" indent="-171450">
              <a:buFontTx/>
              <a:buChar char="-"/>
            </a:pPr>
            <a:r>
              <a:rPr lang="en-GB" i="1" dirty="0"/>
              <a:t>Create your global network of friendship!</a:t>
            </a:r>
          </a:p>
        </p:txBody>
      </p:sp>
    </p:spTree>
    <p:extLst>
      <p:ext uri="{BB962C8B-B14F-4D97-AF65-F5344CB8AC3E}">
        <p14:creationId xmlns:p14="http://schemas.microsoft.com/office/powerpoint/2010/main" val="29392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Fundamental questions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Time of your stay abroad during the course of your studies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Duration of the planned stay abroad (semester/year)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Objective (language/deepening the content in the subject area)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country/region/city/university where you would like to study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Choice of scholarship program (participation requirements, orientation, facilities/opportunities/deadlines...)</a:t>
            </a:r>
          </a:p>
        </p:txBody>
      </p:sp>
    </p:spTree>
    <p:extLst>
      <p:ext uri="{BB962C8B-B14F-4D97-AF65-F5344CB8AC3E}">
        <p14:creationId xmlns:p14="http://schemas.microsoft.com/office/powerpoint/2010/main" val="41296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Communication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71450" indent="-171450">
              <a:buFontTx/>
              <a:buChar char="-"/>
            </a:pPr>
            <a:r>
              <a:rPr lang="en-GB" sz="2400" dirty="0"/>
              <a:t>Discussion of the recognised options for courses completed abroad as part of your studies at the University of Vienna with the SPL Sinology before the stay abroad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Timely contact regarding letters of recommendation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Notification of the place of study to SPL Sinology and Mobility Coordinator after receipt of the scholarship (at the latest upon arrival at the place of study)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Message/questions regarding changes/visits to the courses abroad should be sent to SPL Sinology promptly during your stay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Submit the certificates acquired abroad promptly after returning </a:t>
            </a:r>
          </a:p>
          <a:p>
            <a:pPr marL="171450" indent="-171450">
              <a:buFontTx/>
              <a:buChar char="-"/>
            </a:pPr>
            <a:r>
              <a:rPr lang="en-GB" sz="2400" dirty="0"/>
              <a:t>Passing on information to interested students/institutes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7907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Ways to get a scholarship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8497" cy="48406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- Studying in Chinese-speaking countries: </a:t>
            </a:r>
          </a:p>
          <a:p>
            <a:pPr marL="0" indent="0">
              <a:buNone/>
            </a:pPr>
            <a:r>
              <a:rPr lang="en-GB" dirty="0"/>
              <a:t>	- Scholarships from the University of Vienna: Non-EU Exchange 			Program </a:t>
            </a:r>
          </a:p>
          <a:p>
            <a:pPr marL="0" indent="0">
              <a:buNone/>
            </a:pPr>
            <a:r>
              <a:rPr lang="en-GB" dirty="0"/>
              <a:t>	- Scholarships from the Taiwanese Ministry of Education </a:t>
            </a:r>
          </a:p>
          <a:p>
            <a:pPr marL="0" indent="0">
              <a:buNone/>
            </a:pPr>
            <a:r>
              <a:rPr lang="en-GB" dirty="0"/>
              <a:t>	- China Scholarship Council (Ministry of Education) </a:t>
            </a:r>
          </a:p>
          <a:p>
            <a:pPr marL="0" indent="0">
              <a:buNone/>
            </a:pPr>
            <a:r>
              <a:rPr lang="en-GB" dirty="0"/>
              <a:t>	- Scholarship Confucius Institute Scholarships (Ministry of Education) </a:t>
            </a:r>
          </a:p>
          <a:p>
            <a:pPr marL="0" indent="0"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Studying Sinology in other European countries: Erasmus </a:t>
            </a:r>
          </a:p>
          <a:p>
            <a:pPr marL="0" indent="0"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Research stays (MA/Doctorate) </a:t>
            </a:r>
          </a:p>
          <a:p>
            <a:pPr marL="0" indent="0">
              <a:buFontTx/>
              <a:buNone/>
            </a:pPr>
            <a:r>
              <a:rPr lang="en-GB" dirty="0"/>
              <a:t>	- Short-term academic scholarships abroad (KWA)</a:t>
            </a:r>
          </a:p>
          <a:p>
            <a:pPr>
              <a:buFont typeface="Aptos" panose="020B0004020202020204" pitchFamily="34" charset="0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59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365125"/>
            <a:ext cx="10515600" cy="1325563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br>
              <a:rPr lang="de-DE" sz="3600" b="1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de-DE" sz="4000" b="1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Non-EU Exchange </a:t>
            </a:r>
            <a:r>
              <a:rPr lang="de-DE" sz="4000" b="1" kern="1200" dirty="0" err="1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Program</a:t>
            </a:r>
            <a:br>
              <a:rPr lang="de-DE" sz="4000" b="1" kern="1200" dirty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de-DE" sz="4000" b="1" kern="1200" dirty="0">
              <a:solidFill>
                <a:schemeClr val="tx1"/>
              </a:solidFill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825625"/>
            <a:ext cx="11911781" cy="466725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Students of the University of Vienna at partner universities (worldwide)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Criteria: at least 2 successfully completed semesters (BA), language skills, previous studies, letter of motivation, interview (mid-December)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="1" dirty="0"/>
              <a:t>Deadline</a:t>
            </a:r>
            <a:r>
              <a:rPr lang="en-GB" dirty="0"/>
              <a:t> for 2025/26: October 15, 2024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No letters of recommendation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Scholarship: €250-500 per month plus travel allowance (€200-600)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Without scholarship, but tuition fee exemption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Further information: </a:t>
            </a:r>
            <a:r>
              <a:rPr lang="en-GB" dirty="0">
                <a:hlinkClick r:id="rId3"/>
              </a:rPr>
              <a:t>https://international.univie.ac.at/student-mobility/outgoing-students/non-eu-student-exchange-program/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35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29" y="72359"/>
            <a:ext cx="10515600" cy="1325563"/>
          </a:xfrm>
        </p:spPr>
        <p:txBody>
          <a:bodyPr/>
          <a:lstStyle/>
          <a:p>
            <a:r>
              <a:rPr lang="de-DE" b="1" dirty="0"/>
              <a:t>Non-EU Exchange </a:t>
            </a:r>
            <a:r>
              <a:rPr lang="de-DE" b="1" dirty="0" err="1"/>
              <a:t>Program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397922"/>
            <a:ext cx="12000271" cy="43539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Partners in Chinese-speaking countries: </a:t>
            </a:r>
          </a:p>
          <a:p>
            <a:pPr marL="0" indent="0">
              <a:buFontTx/>
              <a:buNone/>
            </a:pPr>
            <a:r>
              <a:rPr lang="en-GB" dirty="0"/>
              <a:t>- Renmin University &amp; University of Political Science and Law (Beijing), </a:t>
            </a:r>
          </a:p>
          <a:p>
            <a:pPr marL="0" indent="0">
              <a:buFontTx/>
              <a:buNone/>
            </a:pPr>
            <a:r>
              <a:rPr lang="en-GB" dirty="0"/>
              <a:t>- Nankai University (Tianjin), Fudan University (Shanghai) </a:t>
            </a:r>
          </a:p>
          <a:p>
            <a:pPr marL="0" indent="0">
              <a:buFontTx/>
              <a:buNone/>
            </a:pPr>
            <a:r>
              <a:rPr lang="en-GB" dirty="0"/>
              <a:t>- Chinese University of Hong </a:t>
            </a:r>
            <a:r>
              <a:rPr lang="en-GB" dirty="0" err="1"/>
              <a:t>K,ong</a:t>
            </a:r>
            <a:r>
              <a:rPr lang="en-GB" dirty="0"/>
              <a:t> City University HK, University of HK</a:t>
            </a:r>
          </a:p>
          <a:p>
            <a:pPr marL="0" indent="0">
              <a:buFontTx/>
              <a:buNone/>
            </a:pPr>
            <a:r>
              <a:rPr lang="en-GB" dirty="0"/>
              <a:t>- National Taiwan University &amp; </a:t>
            </a:r>
            <a:r>
              <a:rPr lang="en-GB" dirty="0" err="1"/>
              <a:t>Chengchi</a:t>
            </a:r>
            <a:r>
              <a:rPr lang="en-GB" dirty="0"/>
              <a:t> University (Taipei), </a:t>
            </a:r>
            <a:r>
              <a:rPr lang="en-GB" dirty="0" err="1"/>
              <a:t>ChiaoTung</a:t>
            </a:r>
            <a:r>
              <a:rPr lang="en-GB" dirty="0"/>
              <a:t> University (Hsinchu) </a:t>
            </a:r>
          </a:p>
          <a:p>
            <a:pPr marL="0" indent="0">
              <a:buFontTx/>
              <a:buNone/>
            </a:pPr>
            <a:r>
              <a:rPr lang="en-GB" dirty="0"/>
              <a:t>- Singapore Management University 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b="1" dirty="0"/>
              <a:t>Personal Reports </a:t>
            </a:r>
          </a:p>
          <a:p>
            <a:pPr marL="0" indent="0">
              <a:buFontTx/>
              <a:buNone/>
            </a:pPr>
            <a:r>
              <a:rPr lang="en-GB" dirty="0">
                <a:hlinkClick r:id="rId3"/>
              </a:rPr>
              <a:t>https://international.univie.ac.at/en/student-mobility/outgoing-students/non-eu-student-exchange-program/personal-reports/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720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Application for the NON-EU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When you put your application together, ask yourself: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What do you want to achieve by studying abroad (study, career)?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How can studying abroad enrich your studies in Vienna?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take courses there that can be recognized here in Vienna?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Are there things that need to be explained about your course of study, duration or grades?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Can you write three sentences about everything in your application?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51" y="57610"/>
            <a:ext cx="10515600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/>
              <a:t>Scholarships from the Taiwan Ministry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1" y="1383173"/>
            <a:ext cx="11459498" cy="5417217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/>
              <a:t> Taiwan scholarship (full degree, BA, MA, PhD, at a Taiwanese university, up to 5 years funding)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/>
              <a:t> </a:t>
            </a:r>
            <a:r>
              <a:rPr lang="en-GB" sz="2400" dirty="0" err="1"/>
              <a:t>Huayu</a:t>
            </a:r>
            <a:r>
              <a:rPr lang="en-GB" sz="2400" dirty="0"/>
              <a:t> scholarship (language study 1 year or 1 semester, monthly scholarship)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/>
              <a:t> </a:t>
            </a:r>
            <a:r>
              <a:rPr lang="en-GB" sz="2400" dirty="0" err="1"/>
              <a:t>Huayu</a:t>
            </a:r>
            <a:r>
              <a:rPr lang="en-GB" sz="2400" dirty="0"/>
              <a:t> scholarship Sinology (language study 1 year or 1 semester, monthly scholarship) </a:t>
            </a:r>
            <a:r>
              <a:rPr lang="en-GB" sz="2400" dirty="0">
                <a:hlinkClick r:id="rId3"/>
              </a:rPr>
              <a:t>https://sinologie.univie.ac.at/veranstaltungen/detailansicht/news/ </a:t>
            </a:r>
            <a:endParaRPr lang="en-GB" sz="24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400" dirty="0"/>
              <a:t> Funding for summer language courses at Taiwanese universities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Application submission </a:t>
            </a:r>
            <a:r>
              <a:rPr lang="en-GB" sz="2400" dirty="0"/>
              <a:t>via </a:t>
            </a:r>
            <a:r>
              <a:rPr lang="en-GB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 Department Taipei Economic and Cultural Office </a:t>
            </a: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Info</a:t>
            </a:r>
            <a:r>
              <a:rPr lang="en-GB" sz="2400" dirty="0"/>
              <a:t>: </a:t>
            </a:r>
            <a:r>
              <a:rPr lang="en-GB" sz="2400" dirty="0">
                <a:hlinkClick r:id="rId5"/>
              </a:rPr>
              <a:t>https://www.roc-taiwan.org/at_de/cat/28.html </a:t>
            </a: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Application deadlines: </a:t>
            </a:r>
            <a:r>
              <a:rPr lang="en-GB" sz="2400" dirty="0"/>
              <a:t>similar to previous years are probably </a:t>
            </a:r>
            <a:r>
              <a:rPr lang="en-GB" sz="2400" b="1" u="sng" dirty="0"/>
              <a:t>April 2025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/>
              <a:t>Information event</a:t>
            </a:r>
            <a:r>
              <a:rPr lang="en-GB" sz="2400" dirty="0"/>
              <a:t>: </a:t>
            </a:r>
            <a:r>
              <a:rPr lang="en-GB" sz="2400" b="1" u="sng" dirty="0"/>
              <a:t>January 16, 2025, 17:00</a:t>
            </a:r>
          </a:p>
        </p:txBody>
      </p:sp>
    </p:spTree>
    <p:extLst>
      <p:ext uri="{BB962C8B-B14F-4D97-AF65-F5344CB8AC3E}">
        <p14:creationId xmlns:p14="http://schemas.microsoft.com/office/powerpoint/2010/main" val="217227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2681</Words>
  <Application>Microsoft Office PowerPoint</Application>
  <PresentationFormat>Widescreen</PresentationFormat>
  <Paragraphs>274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System Font Regular</vt:lpstr>
      <vt:lpstr>Aptos</vt:lpstr>
      <vt:lpstr>Aptos Display</vt:lpstr>
      <vt:lpstr>Arial</vt:lpstr>
      <vt:lpstr>Office Theme</vt:lpstr>
      <vt:lpstr>STUDYING ABROAD   As part of the BA and MA in Chinese Studies  (October 2024)  Dr. Liza Wing Man KAM  liza.wing.man.kam@univie.ac.at </vt:lpstr>
      <vt:lpstr>WHY?</vt:lpstr>
      <vt:lpstr>Fundamental questions</vt:lpstr>
      <vt:lpstr>Communication </vt:lpstr>
      <vt:lpstr>Ways to get a scholarship </vt:lpstr>
      <vt:lpstr> Non-EU Exchange Program </vt:lpstr>
      <vt:lpstr>Non-EU Exchange Program</vt:lpstr>
      <vt:lpstr>Application for the NON-EU program </vt:lpstr>
      <vt:lpstr>Scholarships from the Taiwan Ministry of Education</vt:lpstr>
      <vt:lpstr>PowerPoint Presentation</vt:lpstr>
      <vt:lpstr>China Scholarship Council Scholarship </vt:lpstr>
      <vt:lpstr>Confucius Institute Scholarships (Ministry of Education) </vt:lpstr>
      <vt:lpstr>ERASMUS+ Sinology/ Chinese Studies at a European Partner University </vt:lpstr>
      <vt:lpstr>Short-term Academic Scholarships Abroad (KWA) </vt:lpstr>
      <vt:lpstr>Recognition of Courses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STUDIEREN IM AUSLAND  IM RAHMEN DES BA und MA SINOLOGIE  (Oktober 2020)</dc:title>
  <dc:creator>Windows User</dc:creator>
  <cp:lastModifiedBy>Liza Wing Man Kam</cp:lastModifiedBy>
  <cp:revision>45</cp:revision>
  <dcterms:created xsi:type="dcterms:W3CDTF">2020-10-21T16:57:23Z</dcterms:created>
  <dcterms:modified xsi:type="dcterms:W3CDTF">2024-10-16T15:03:33Z</dcterms:modified>
</cp:coreProperties>
</file>